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3"/>
  </p:notesMasterIdLst>
  <p:handoutMasterIdLst>
    <p:handoutMasterId r:id="rId4"/>
  </p:handoutMasterIdLst>
  <p:sldIdLst>
    <p:sldId id="257" r:id="rId2"/>
  </p:sldIdLst>
  <p:sldSz cx="43891200" cy="329184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userDrawn="1">
          <p15:clr>
            <a:srgbClr val="A4A3A4"/>
          </p15:clr>
        </p15:guide>
        <p15:guide id="2" orient="horz" pos="288" userDrawn="1">
          <p15:clr>
            <a:srgbClr val="A4A3A4"/>
          </p15:clr>
        </p15:guide>
        <p15:guide id="3" orient="horz" pos="20160" userDrawn="1">
          <p15:clr>
            <a:srgbClr val="A4A3A4"/>
          </p15:clr>
        </p15:guide>
        <p15:guide id="4" orient="horz" userDrawn="1">
          <p15:clr>
            <a:srgbClr val="A4A3A4"/>
          </p15:clr>
        </p15:guide>
        <p15:guide id="5" pos="264" userDrawn="1">
          <p15:clr>
            <a:srgbClr val="A4A3A4"/>
          </p15:clr>
        </p15:guide>
        <p15:guide id="6" pos="2738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7626" autoAdjust="0"/>
    <p:restoredTop sz="94536" autoAdjust="0"/>
  </p:normalViewPr>
  <p:slideViewPr>
    <p:cSldViewPr snapToGrid="0" snapToObjects="1" showGuides="1">
      <p:cViewPr>
        <p:scale>
          <a:sx n="40" d="100"/>
          <a:sy n="40" d="100"/>
        </p:scale>
        <p:origin x="40" y="680"/>
      </p:cViewPr>
      <p:guideLst>
        <p:guide orient="horz" pos="3318"/>
        <p:guide orient="horz" pos="288"/>
        <p:guide orient="horz" pos="20160"/>
        <p:guide orient="horz"/>
        <p:guide pos="264"/>
        <p:guide pos="27384"/>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snapToObjects="1" showGuides="1">
      <p:cViewPr varScale="1">
        <p:scale>
          <a:sx n="79" d="100"/>
          <a:sy n="79" d="100"/>
        </p:scale>
        <p:origin x="-376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2/16/21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2/16/21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Without guides">
    <p:bg>
      <p:bgPr>
        <a:gradFill flip="none" rotWithShape="1">
          <a:gsLst>
            <a:gs pos="86000">
              <a:schemeClr val="accent2">
                <a:lumMod val="5000"/>
                <a:lumOff val="95000"/>
              </a:schemeClr>
            </a:gs>
            <a:gs pos="100000">
              <a:schemeClr val="accent2">
                <a:lumMod val="45000"/>
                <a:lumOff val="55000"/>
              </a:schemeClr>
            </a:gs>
            <a:gs pos="100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453891" y="6550872"/>
            <a:ext cx="12646726" cy="13157426"/>
          </a:xfrm>
          <a:prstGeom prst="rect">
            <a:avLst/>
          </a:prstGeom>
        </p:spPr>
        <p:txBody>
          <a:bodyPr wrap="square" lIns="228589" tIns="228589" rIns="228589" bIns="228589">
            <a:spAutoFit/>
          </a:bodyPr>
          <a:lstStyle>
            <a:lvl1pPr marL="0" indent="0">
              <a:buNone/>
              <a:defRPr sz="5500">
                <a:solidFill>
                  <a:schemeClr val="accent5">
                    <a:lumMod val="50000"/>
                  </a:schemeClr>
                </a:solidFill>
                <a:latin typeface="Times" pitchFamily="2" charset="0"/>
                <a:cs typeface="Arial" panose="020B0604020202020204" pitchFamily="34" charset="0"/>
              </a:defRPr>
            </a:lvl1pPr>
            <a:lvl2pPr marL="1485793" indent="-571459">
              <a:defRPr sz="2500">
                <a:latin typeface="Trebuchet MS" pitchFamily="34" charset="0"/>
              </a:defRPr>
            </a:lvl2pPr>
            <a:lvl3pPr marL="2057253" indent="-571459">
              <a:defRPr sz="2500">
                <a:latin typeface="Trebuchet MS" pitchFamily="34" charset="0"/>
              </a:defRPr>
            </a:lvl3pPr>
            <a:lvl4pPr marL="2685858" indent="-628606">
              <a:defRPr sz="2500">
                <a:latin typeface="Trebuchet MS" pitchFamily="34" charset="0"/>
              </a:defRPr>
            </a:lvl4pPr>
            <a:lvl5pPr marL="3143026" indent="-457167">
              <a:defRPr sz="2500">
                <a:latin typeface="Trebuchet MS" pitchFamily="34" charset="0"/>
              </a:defRPr>
            </a:lvl5pPr>
          </a:lstStyle>
          <a:p>
            <a:pPr lvl="0"/>
            <a:r>
              <a:rPr lang="en-US" dirty="0"/>
              <a:t>Small echogenic renal masses detected on ultrasound are most commonly angiomyolipoma (AMLs), however up to 5.1% of echogenic renal masses detected on ultrasound are renal cell carcinoma (RCC) [1]. While AMLs are the most common benign renal tumors, with prevalence between 0.2-0.6%. Most of these benign neoplasms are found incidentally on imaging and despite having smooth muscle, blood vessels, and adipose tissue, this is a heterogenous pathology. When AML contains little fat, they are isoechoic or only slightly hyperechoic on U/S and they can be mistaken for RCC [2]. </a:t>
            </a:r>
          </a:p>
        </p:txBody>
      </p:sp>
      <p:sp>
        <p:nvSpPr>
          <p:cNvPr id="6" name="Text Placeholder 5"/>
          <p:cNvSpPr>
            <a:spLocks noGrp="1"/>
          </p:cNvSpPr>
          <p:nvPr>
            <p:ph type="body" sz="quarter" idx="11" hasCustomPrompt="1"/>
          </p:nvPr>
        </p:nvSpPr>
        <p:spPr>
          <a:xfrm>
            <a:off x="1752816" y="5499677"/>
            <a:ext cx="10048875" cy="1184932"/>
          </a:xfrm>
          <a:prstGeom prst="rect">
            <a:avLst/>
          </a:prstGeom>
          <a:noFill/>
        </p:spPr>
        <p:txBody>
          <a:bodyPr lIns="91436" tIns="91436" rIns="91436" bIns="91436" anchor="ctr" anchorCtr="0">
            <a:spAutoFit/>
          </a:bodyPr>
          <a:lstStyle>
            <a:lvl1pPr marL="0" indent="0" algn="ctr">
              <a:buNone/>
              <a:defRPr sz="6500" b="1" u="sng" baseline="0">
                <a:solidFill>
                  <a:schemeClr val="accent5">
                    <a:lumMod val="50000"/>
                  </a:schemeClr>
                </a:solidFill>
                <a:latin typeface="Times" pitchFamily="2" charset="0"/>
                <a:cs typeface="Arial" panose="020B0604020202020204" pitchFamily="34" charset="0"/>
              </a:defRPr>
            </a:lvl1pPr>
          </a:lstStyle>
          <a:p>
            <a:pPr lvl="0"/>
            <a:r>
              <a:rPr lang="en-US" dirty="0"/>
              <a:t>Introduction</a:t>
            </a:r>
          </a:p>
        </p:txBody>
      </p:sp>
      <p:sp>
        <p:nvSpPr>
          <p:cNvPr id="20" name="Text Placeholder 5"/>
          <p:cNvSpPr>
            <a:spLocks noGrp="1"/>
          </p:cNvSpPr>
          <p:nvPr>
            <p:ph type="body" sz="quarter" idx="20" hasCustomPrompt="1"/>
          </p:nvPr>
        </p:nvSpPr>
        <p:spPr>
          <a:xfrm>
            <a:off x="1752815" y="20141480"/>
            <a:ext cx="9086715" cy="1184932"/>
          </a:xfrm>
          <a:prstGeom prst="rect">
            <a:avLst/>
          </a:prstGeom>
          <a:noFill/>
        </p:spPr>
        <p:txBody>
          <a:bodyPr wrap="square" lIns="91436" tIns="91436" rIns="91436" bIns="91436" anchor="ctr" anchorCtr="0">
            <a:spAutoFit/>
          </a:bodyPr>
          <a:lstStyle>
            <a:lvl1pPr marL="0" indent="0" algn="ctr">
              <a:buNone/>
              <a:defRPr sz="6500" b="1" u="sng" baseline="0">
                <a:solidFill>
                  <a:schemeClr val="accent5">
                    <a:lumMod val="50000"/>
                  </a:schemeClr>
                </a:solidFill>
                <a:latin typeface="Times" pitchFamily="2" charset="0"/>
                <a:cs typeface="Arial" panose="020B0604020202020204" pitchFamily="34" charset="0"/>
              </a:defRPr>
            </a:lvl1pPr>
          </a:lstStyle>
          <a:p>
            <a:pPr lvl="0"/>
            <a:r>
              <a:rPr lang="en-US" dirty="0"/>
              <a:t>OBJECTIVES</a:t>
            </a:r>
          </a:p>
        </p:txBody>
      </p:sp>
      <p:sp>
        <p:nvSpPr>
          <p:cNvPr id="21" name="Text Placeholder 3"/>
          <p:cNvSpPr>
            <a:spLocks noGrp="1"/>
          </p:cNvSpPr>
          <p:nvPr>
            <p:ph type="body" sz="quarter" idx="21" hasCustomPrompt="1"/>
          </p:nvPr>
        </p:nvSpPr>
        <p:spPr>
          <a:xfrm>
            <a:off x="453890" y="28571819"/>
            <a:ext cx="12646726" cy="3847185"/>
          </a:xfrm>
          <a:prstGeom prst="rect">
            <a:avLst/>
          </a:prstGeom>
        </p:spPr>
        <p:txBody>
          <a:bodyPr wrap="square" lIns="228589" tIns="228589" rIns="228589" bIns="228589">
            <a:spAutoFit/>
          </a:bodyPr>
          <a:lstStyle>
            <a:lvl1pPr marL="0" indent="0">
              <a:buNone/>
              <a:defRPr sz="5500">
                <a:solidFill>
                  <a:schemeClr val="accent5">
                    <a:lumMod val="50000"/>
                  </a:schemeClr>
                </a:solidFill>
                <a:latin typeface="Times" pitchFamily="2" charset="0"/>
                <a:cs typeface="Arial" panose="020B0604020202020204" pitchFamily="34" charset="0"/>
              </a:defRPr>
            </a:lvl1pPr>
            <a:lvl2pPr marL="1485793" indent="-571459">
              <a:defRPr sz="2500">
                <a:latin typeface="Trebuchet MS" pitchFamily="34" charset="0"/>
              </a:defRPr>
            </a:lvl2pPr>
            <a:lvl3pPr marL="2057253" indent="-571459">
              <a:defRPr sz="2500">
                <a:latin typeface="Trebuchet MS" pitchFamily="34" charset="0"/>
              </a:defRPr>
            </a:lvl3pPr>
            <a:lvl4pPr marL="2685858" indent="-628606">
              <a:defRPr sz="2500">
                <a:latin typeface="Trebuchet MS" pitchFamily="34" charset="0"/>
              </a:defRPr>
            </a:lvl4pPr>
            <a:lvl5pPr marL="3143026" indent="-457167">
              <a:defRPr sz="2500">
                <a:latin typeface="Trebuchet MS" pitchFamily="34" charset="0"/>
              </a:defRPr>
            </a:lvl5pPr>
          </a:lstStyle>
          <a:p>
            <a:pPr lvl="0"/>
            <a:r>
              <a:rPr lang="en-US" dirty="0"/>
              <a:t>Retrospective chart review of all ultrasound studies at a single-center (UC Davis Medical Center) that has echogenic renal masses &lt;3 cm between 2006-2011.</a:t>
            </a:r>
          </a:p>
        </p:txBody>
      </p:sp>
      <p:sp>
        <p:nvSpPr>
          <p:cNvPr id="22" name="Text Placeholder 5"/>
          <p:cNvSpPr>
            <a:spLocks noGrp="1"/>
          </p:cNvSpPr>
          <p:nvPr>
            <p:ph type="body" sz="quarter" idx="22" hasCustomPrompt="1"/>
          </p:nvPr>
        </p:nvSpPr>
        <p:spPr>
          <a:xfrm>
            <a:off x="1752815" y="26788962"/>
            <a:ext cx="10048875" cy="2185206"/>
          </a:xfrm>
          <a:prstGeom prst="rect">
            <a:avLst/>
          </a:prstGeom>
          <a:noFill/>
        </p:spPr>
        <p:txBody>
          <a:bodyPr lIns="91436" tIns="91436" rIns="91436" bIns="91436" anchor="ctr" anchorCtr="0">
            <a:spAutoFit/>
          </a:bodyPr>
          <a:lstStyle>
            <a:lvl1pPr marL="0" indent="0" algn="ctr">
              <a:buNone/>
              <a:defRPr sz="6500" b="1" u="sng" baseline="0">
                <a:solidFill>
                  <a:schemeClr val="accent5">
                    <a:lumMod val="50000"/>
                  </a:schemeClr>
                </a:solidFill>
                <a:latin typeface="Times" pitchFamily="2" charset="0"/>
                <a:cs typeface="Arial" panose="020B0604020202020204" pitchFamily="34" charset="0"/>
              </a:defRPr>
            </a:lvl1pPr>
          </a:lstStyle>
          <a:p>
            <a:pPr lvl="0"/>
            <a:r>
              <a:rPr lang="en-US" dirty="0"/>
              <a:t>MATERIALS &amp; METHODS</a:t>
            </a:r>
          </a:p>
        </p:txBody>
      </p:sp>
      <p:sp>
        <p:nvSpPr>
          <p:cNvPr id="23" name="Text Placeholder 3"/>
          <p:cNvSpPr>
            <a:spLocks noGrp="1"/>
          </p:cNvSpPr>
          <p:nvPr>
            <p:ph type="body" sz="quarter" idx="23" hasCustomPrompt="1"/>
          </p:nvPr>
        </p:nvSpPr>
        <p:spPr>
          <a:xfrm>
            <a:off x="13886500" y="21415649"/>
            <a:ext cx="16456819" cy="2154414"/>
          </a:xfrm>
          <a:prstGeom prst="rect">
            <a:avLst/>
          </a:prstGeom>
        </p:spPr>
        <p:txBody>
          <a:bodyPr wrap="square" lIns="228589" tIns="228589" rIns="228589" bIns="228589">
            <a:spAutoFit/>
          </a:bodyPr>
          <a:lstStyle>
            <a:lvl1pPr marL="0" indent="0">
              <a:buNone/>
              <a:defRPr sz="5500">
                <a:solidFill>
                  <a:schemeClr val="accent5">
                    <a:lumMod val="50000"/>
                  </a:schemeClr>
                </a:solidFill>
                <a:latin typeface="Times" pitchFamily="2" charset="0"/>
                <a:cs typeface="Arial" panose="020B0604020202020204" pitchFamily="34" charset="0"/>
              </a:defRPr>
            </a:lvl1pPr>
            <a:lvl2pPr marL="1485793" indent="-571459">
              <a:defRPr sz="2500">
                <a:latin typeface="Trebuchet MS" pitchFamily="34" charset="0"/>
              </a:defRPr>
            </a:lvl2pPr>
            <a:lvl3pPr marL="2057253" indent="-571459">
              <a:defRPr sz="2500">
                <a:latin typeface="Trebuchet MS" pitchFamily="34" charset="0"/>
              </a:defRPr>
            </a:lvl3pPr>
            <a:lvl4pPr marL="2685858" indent="-628606">
              <a:defRPr sz="2500">
                <a:latin typeface="Trebuchet MS" pitchFamily="34" charset="0"/>
              </a:defRPr>
            </a:lvl4pPr>
            <a:lvl5pPr marL="3143026" indent="-457167">
              <a:defRPr sz="2500">
                <a:latin typeface="Trebuchet MS" pitchFamily="34" charset="0"/>
              </a:defRPr>
            </a:lvl5pPr>
          </a:lstStyle>
          <a:p>
            <a:pPr lvl="0"/>
            <a:r>
              <a:rPr lang="en-US" dirty="0"/>
              <a:t>Of the 73 patients with follow up imaging, 31 (42.47%) were confirmed to be AML. </a:t>
            </a:r>
          </a:p>
        </p:txBody>
      </p:sp>
      <p:sp>
        <p:nvSpPr>
          <p:cNvPr id="24" name="Text Placeholder 5"/>
          <p:cNvSpPr>
            <a:spLocks noGrp="1"/>
          </p:cNvSpPr>
          <p:nvPr>
            <p:ph type="body" sz="quarter" idx="24" hasCustomPrompt="1"/>
          </p:nvPr>
        </p:nvSpPr>
        <p:spPr>
          <a:xfrm>
            <a:off x="16916399" y="5672429"/>
            <a:ext cx="10058400" cy="1184932"/>
          </a:xfrm>
          <a:prstGeom prst="rect">
            <a:avLst/>
          </a:prstGeom>
          <a:noFill/>
        </p:spPr>
        <p:txBody>
          <a:bodyPr lIns="91436" tIns="91436" rIns="91436" bIns="91436" anchor="ctr" anchorCtr="0">
            <a:spAutoFit/>
          </a:bodyPr>
          <a:lstStyle>
            <a:lvl1pPr marL="0" indent="0" algn="ctr">
              <a:buNone/>
              <a:defRPr sz="6500" b="1" u="sng" baseline="0">
                <a:solidFill>
                  <a:schemeClr val="accent5">
                    <a:lumMod val="50000"/>
                  </a:schemeClr>
                </a:solidFill>
                <a:latin typeface="Times" pitchFamily="2" charset="0"/>
                <a:cs typeface="Arial" panose="020B0604020202020204" pitchFamily="34" charset="0"/>
              </a:defRPr>
            </a:lvl1pPr>
          </a:lstStyle>
          <a:p>
            <a:pPr lvl="0"/>
            <a:r>
              <a:rPr lang="en-US" dirty="0"/>
              <a:t>RESULTS</a:t>
            </a:r>
          </a:p>
        </p:txBody>
      </p:sp>
      <p:sp>
        <p:nvSpPr>
          <p:cNvPr id="25" name="Text Placeholder 5"/>
          <p:cNvSpPr>
            <a:spLocks noGrp="1"/>
          </p:cNvSpPr>
          <p:nvPr>
            <p:ph type="body" sz="quarter" idx="25" hasCustomPrompt="1"/>
          </p:nvPr>
        </p:nvSpPr>
        <p:spPr>
          <a:xfrm>
            <a:off x="32087545" y="5614093"/>
            <a:ext cx="10047018" cy="1184932"/>
          </a:xfrm>
          <a:prstGeom prst="rect">
            <a:avLst/>
          </a:prstGeom>
          <a:noFill/>
        </p:spPr>
        <p:txBody>
          <a:bodyPr wrap="square" lIns="91436" tIns="91436" rIns="91436" bIns="91436" anchor="ctr" anchorCtr="0">
            <a:spAutoFit/>
          </a:bodyPr>
          <a:lstStyle>
            <a:lvl1pPr marL="0" indent="0" algn="ctr">
              <a:buNone/>
              <a:defRPr sz="6500" b="1" u="sng" baseline="0">
                <a:solidFill>
                  <a:schemeClr val="accent5">
                    <a:lumMod val="50000"/>
                  </a:schemeClr>
                </a:solidFill>
                <a:latin typeface="Times" pitchFamily="2" charset="0"/>
                <a:cs typeface="Arial" panose="020B0604020202020204" pitchFamily="34" charset="0"/>
              </a:defRPr>
            </a:lvl1pPr>
          </a:lstStyle>
          <a:p>
            <a:pPr lvl="0"/>
            <a:r>
              <a:rPr lang="en-US" dirty="0"/>
              <a:t>CONCLUSIONS</a:t>
            </a:r>
          </a:p>
        </p:txBody>
      </p:sp>
      <p:sp>
        <p:nvSpPr>
          <p:cNvPr id="26" name="Text Placeholder 3"/>
          <p:cNvSpPr>
            <a:spLocks noGrp="1"/>
          </p:cNvSpPr>
          <p:nvPr>
            <p:ph type="body" sz="quarter" idx="26" hasCustomPrompt="1"/>
          </p:nvPr>
        </p:nvSpPr>
        <p:spPr>
          <a:xfrm>
            <a:off x="30784800" y="6940053"/>
            <a:ext cx="12652509" cy="10618269"/>
          </a:xfrm>
          <a:prstGeom prst="rect">
            <a:avLst/>
          </a:prstGeom>
        </p:spPr>
        <p:txBody>
          <a:bodyPr wrap="square" lIns="228589" tIns="228589" rIns="228589" bIns="228589">
            <a:spAutoFit/>
          </a:bodyPr>
          <a:lstStyle>
            <a:lvl1pPr marL="0" indent="0">
              <a:buNone/>
              <a:defRPr sz="5500">
                <a:solidFill>
                  <a:schemeClr val="accent5">
                    <a:lumMod val="50000"/>
                  </a:schemeClr>
                </a:solidFill>
                <a:latin typeface="Times" pitchFamily="2" charset="0"/>
                <a:cs typeface="Arial" panose="020B0604020202020204" pitchFamily="34" charset="0"/>
              </a:defRPr>
            </a:lvl1pPr>
            <a:lvl2pPr marL="1485793" indent="-571459">
              <a:defRPr sz="2500">
                <a:latin typeface="Trebuchet MS" pitchFamily="34" charset="0"/>
              </a:defRPr>
            </a:lvl2pPr>
            <a:lvl3pPr marL="2057253" indent="-571459">
              <a:defRPr sz="2500">
                <a:latin typeface="Trebuchet MS" pitchFamily="34" charset="0"/>
              </a:defRPr>
            </a:lvl3pPr>
            <a:lvl4pPr marL="2685858" indent="-628606">
              <a:defRPr sz="2500">
                <a:latin typeface="Trebuchet MS" pitchFamily="34" charset="0"/>
              </a:defRPr>
            </a:lvl4pPr>
            <a:lvl5pPr marL="3143026" indent="-457167">
              <a:defRPr sz="2500">
                <a:latin typeface="Trebuchet MS" pitchFamily="34" charset="0"/>
              </a:defRPr>
            </a:lvl5pPr>
          </a:lstStyle>
          <a:p>
            <a:pPr lvl="0"/>
            <a:r>
              <a:rPr lang="en-US" dirty="0"/>
              <a:t>Future studies will further delineate ultrasound differences between AML and RCC to prevent future AML patients from undergoing multiphase contrast-enhanced computed tomography (CT) and percutaneous biopsy while preventing a high miss rate of RCC. Extending the database and follow-up duration will yield more echogenic ultrasounds that proceeded to final pathology resulted to investigate texture variation and echogenicity of fat poor AMLs and size as diagnostic factor.</a:t>
            </a:r>
          </a:p>
        </p:txBody>
      </p:sp>
      <p:sp>
        <p:nvSpPr>
          <p:cNvPr id="27" name="Text Placeholder 5"/>
          <p:cNvSpPr>
            <a:spLocks noGrp="1"/>
          </p:cNvSpPr>
          <p:nvPr>
            <p:ph type="body" sz="quarter" idx="27" hasCustomPrompt="1"/>
          </p:nvPr>
        </p:nvSpPr>
        <p:spPr>
          <a:xfrm>
            <a:off x="32015443" y="17699350"/>
            <a:ext cx="10047018" cy="1107988"/>
          </a:xfrm>
          <a:prstGeom prst="rect">
            <a:avLst/>
          </a:prstGeom>
          <a:noFill/>
        </p:spPr>
        <p:txBody>
          <a:bodyPr wrap="square" lIns="91436" tIns="91436" rIns="91436" bIns="91436" anchor="ctr" anchorCtr="0">
            <a:spAutoFit/>
          </a:bodyPr>
          <a:lstStyle>
            <a:lvl1pPr marL="0" indent="0" algn="ctr">
              <a:buNone/>
              <a:defRPr sz="6000" b="1" u="sng" baseline="0">
                <a:solidFill>
                  <a:schemeClr val="accent5">
                    <a:lumMod val="50000"/>
                  </a:schemeClr>
                </a:solidFill>
                <a:latin typeface="Times" pitchFamily="2" charset="0"/>
                <a:cs typeface="Arial" panose="020B0604020202020204" pitchFamily="34" charset="0"/>
              </a:defRPr>
            </a:lvl1pPr>
          </a:lstStyle>
          <a:p>
            <a:pPr lvl="0"/>
            <a:r>
              <a:rPr lang="en-US" dirty="0"/>
              <a:t>REFERENCES</a:t>
            </a:r>
          </a:p>
        </p:txBody>
      </p:sp>
      <p:sp>
        <p:nvSpPr>
          <p:cNvPr id="28" name="Text Placeholder 3"/>
          <p:cNvSpPr>
            <a:spLocks noGrp="1"/>
          </p:cNvSpPr>
          <p:nvPr>
            <p:ph type="body" sz="quarter" idx="28" hasCustomPrompt="1"/>
          </p:nvPr>
        </p:nvSpPr>
        <p:spPr>
          <a:xfrm>
            <a:off x="30784800" y="18923242"/>
            <a:ext cx="12652509" cy="6838773"/>
          </a:xfrm>
          <a:prstGeom prst="rect">
            <a:avLst/>
          </a:prstGeom>
        </p:spPr>
        <p:txBody>
          <a:bodyPr wrap="square" lIns="228589" tIns="228589" rIns="228589" bIns="228589">
            <a:spAutoFit/>
          </a:bodyPr>
          <a:lstStyle>
            <a:lvl1pPr marL="0" marR="0" indent="0" algn="l" defTabSz="4388806" rtl="0" eaLnBrk="1" fontAlgn="auto" latinLnBrk="0" hangingPunct="1">
              <a:lnSpc>
                <a:spcPct val="100000"/>
              </a:lnSpc>
              <a:spcBef>
                <a:spcPct val="20000"/>
              </a:spcBef>
              <a:spcAft>
                <a:spcPts val="0"/>
              </a:spcAft>
              <a:buClrTx/>
              <a:buSzTx/>
              <a:buFont typeface="Arial" pitchFamily="34" charset="0"/>
              <a:buNone/>
              <a:tabLst/>
              <a:defRPr lang="en-US" sz="2800">
                <a:solidFill>
                  <a:schemeClr val="bg2"/>
                </a:solidFill>
                <a:effectLst/>
                <a:latin typeface="Times" pitchFamily="2" charset="0"/>
                <a:cs typeface="Arial" panose="020B0604020202020204" pitchFamily="34" charset="0"/>
              </a:defRPr>
            </a:lvl1pPr>
            <a:lvl2pPr marL="1485793" indent="-571459">
              <a:defRPr sz="2500">
                <a:latin typeface="Trebuchet MS" pitchFamily="34" charset="0"/>
              </a:defRPr>
            </a:lvl2pPr>
            <a:lvl3pPr marL="2057253" indent="-571459">
              <a:defRPr sz="2500">
                <a:latin typeface="Trebuchet MS" pitchFamily="34" charset="0"/>
              </a:defRPr>
            </a:lvl3pPr>
            <a:lvl4pPr marL="2685858" indent="-628606">
              <a:defRPr sz="2500">
                <a:latin typeface="Trebuchet MS" pitchFamily="34" charset="0"/>
              </a:defRPr>
            </a:lvl4pPr>
            <a:lvl5pPr marL="3143026" indent="-457167">
              <a:defRPr sz="2500">
                <a:latin typeface="Trebuchet MS" pitchFamily="34" charset="0"/>
              </a:defRPr>
            </a:lvl5pPr>
          </a:lstStyle>
          <a:p>
            <a:pPr lvl="0"/>
            <a:r>
              <a:rPr lang="en-US" dirty="0"/>
              <a:t>1. de Silva, S., Copping, R., Malouf, D., Hutton, A., Maclean, F., &amp; Aslan, P. (2017). Frequency of Angiomyolipomas Among Echogenic </a:t>
            </a:r>
            <a:r>
              <a:rPr lang="en-US" dirty="0" err="1"/>
              <a:t>Nonshadowing</a:t>
            </a:r>
            <a:r>
              <a:rPr lang="en-US" dirty="0"/>
              <a:t> Renal Masses (&gt; 4 mm) Found at Ultrasound and the Utility of MRI for Diagnosis. American Journal of Roentgenology, 209(5), 1074–1080. https://</a:t>
            </a:r>
            <a:r>
              <a:rPr lang="en-US" dirty="0" err="1"/>
              <a:t>doi.org</a:t>
            </a:r>
            <a:r>
              <a:rPr lang="en-US" dirty="0"/>
              <a:t>/10.2214/ajr.16.17753</a:t>
            </a:r>
          </a:p>
          <a:p>
            <a:pPr lvl="0"/>
            <a:r>
              <a:rPr lang="en-US" dirty="0"/>
              <a:t>2.Vos, N., &amp; Oyen, R. (2018). Renal Angiomyolipoma: The Good, the Bad, and the Ugly. Journal of the Belgian Society of Radiology, 102(1), 41. DOI: http://</a:t>
            </a:r>
            <a:r>
              <a:rPr lang="en-US" dirty="0" err="1"/>
              <a:t>doi.org</a:t>
            </a:r>
            <a:r>
              <a:rPr lang="en-US" dirty="0"/>
              <a:t>/10.5334/jbsr.1536</a:t>
            </a:r>
          </a:p>
          <a:p>
            <a:pPr marL="0" marR="0" lvl="0" indent="0" algn="l" defTabSz="4388806" rtl="0" eaLnBrk="1" fontAlgn="auto" latinLnBrk="0" hangingPunct="1">
              <a:lnSpc>
                <a:spcPct val="100000"/>
              </a:lnSpc>
              <a:spcBef>
                <a:spcPct val="20000"/>
              </a:spcBef>
              <a:spcAft>
                <a:spcPts val="0"/>
              </a:spcAft>
              <a:buClrTx/>
              <a:buSzTx/>
              <a:buFont typeface="Arial" pitchFamily="34" charset="0"/>
              <a:buNone/>
              <a:tabLst/>
              <a:defRPr/>
            </a:pPr>
            <a:r>
              <a:rPr lang="en-US" dirty="0"/>
              <a:t>3. </a:t>
            </a:r>
            <a:r>
              <a:rPr lang="en-US" dirty="0" err="1"/>
              <a:t>Itani</a:t>
            </a:r>
            <a:r>
              <a:rPr lang="en-US" dirty="0"/>
              <a:t> M1, Pandya A1, </a:t>
            </a:r>
            <a:r>
              <a:rPr lang="en-US" dirty="0" err="1"/>
              <a:t>Bude</a:t>
            </a:r>
            <a:r>
              <a:rPr lang="en-US" dirty="0"/>
              <a:t> RO1. </a:t>
            </a:r>
            <a:r>
              <a:rPr lang="en-US" dirty="0" err="1"/>
              <a:t>Sonographically</a:t>
            </a:r>
            <a:r>
              <a:rPr lang="en-US" dirty="0"/>
              <a:t> Identified Echogenic Renal Masses Up to 1 cm in Size Are So Rarely Malignant They Can Be Safely Ignored. J Ultrasound Med. 2016 Feb;35(2):323-8.</a:t>
            </a:r>
          </a:p>
          <a:p>
            <a:pPr marL="0" marR="0" lvl="0" indent="0" algn="l" defTabSz="4388806" rtl="0" eaLnBrk="1" fontAlgn="auto" latinLnBrk="0" hangingPunct="1">
              <a:lnSpc>
                <a:spcPct val="100000"/>
              </a:lnSpc>
              <a:spcBef>
                <a:spcPct val="20000"/>
              </a:spcBef>
              <a:spcAft>
                <a:spcPts val="0"/>
              </a:spcAft>
              <a:buClrTx/>
              <a:buSzTx/>
              <a:buFont typeface="Arial" pitchFamily="34" charset="0"/>
              <a:buNone/>
              <a:tabLst/>
              <a:defRPr/>
            </a:pPr>
            <a:r>
              <a:rPr lang="en-US" dirty="0"/>
              <a:t>4. https://</a:t>
            </a:r>
            <a:r>
              <a:rPr lang="en-US" dirty="0" err="1"/>
              <a:t>bmcmedimaging.biomedcentral.com</a:t>
            </a:r>
            <a:r>
              <a:rPr lang="en-US" dirty="0"/>
              <a:t>/articles/10.1186/s12880-020-00436-9/figures/3</a:t>
            </a:r>
          </a:p>
          <a:p>
            <a:pPr marL="0" marR="0" lvl="0" indent="0" algn="l" defTabSz="4388806" rtl="0" eaLnBrk="1" fontAlgn="auto" latinLnBrk="0" hangingPunct="1">
              <a:lnSpc>
                <a:spcPct val="100000"/>
              </a:lnSpc>
              <a:spcBef>
                <a:spcPct val="20000"/>
              </a:spcBef>
              <a:spcAft>
                <a:spcPts val="0"/>
              </a:spcAft>
              <a:buClrTx/>
              <a:buSzTx/>
              <a:buFont typeface="Arial" pitchFamily="34" charset="0"/>
              <a:buNone/>
              <a:tabLst/>
              <a:defRPr/>
            </a:pPr>
            <a:r>
              <a:rPr lang="en-US" dirty="0"/>
              <a:t>5. https://</a:t>
            </a:r>
            <a:r>
              <a:rPr lang="en-US" dirty="0" err="1"/>
              <a:t>www.ultrasoundcases.info</a:t>
            </a:r>
            <a:r>
              <a:rPr lang="en-US" dirty="0"/>
              <a:t>/cases/urinary-tract-and-male-reproductive-system/kidney-and-ureter/benign-renal-tumors/</a:t>
            </a:r>
          </a:p>
        </p:txBody>
      </p:sp>
      <p:sp>
        <p:nvSpPr>
          <p:cNvPr id="29" name="Text Placeholder 5"/>
          <p:cNvSpPr>
            <a:spLocks noGrp="1"/>
          </p:cNvSpPr>
          <p:nvPr>
            <p:ph type="body" sz="quarter" idx="29" hasCustomPrompt="1"/>
          </p:nvPr>
        </p:nvSpPr>
        <p:spPr>
          <a:xfrm>
            <a:off x="31986400" y="25463837"/>
            <a:ext cx="10105103" cy="800211"/>
          </a:xfrm>
          <a:prstGeom prst="rect">
            <a:avLst/>
          </a:prstGeom>
          <a:noFill/>
        </p:spPr>
        <p:txBody>
          <a:bodyPr wrap="square" lIns="91436" tIns="91436" rIns="91436" bIns="91436" anchor="ctr" anchorCtr="0">
            <a:spAutoFit/>
          </a:bodyPr>
          <a:lstStyle>
            <a:lvl1pPr marL="0" indent="0" algn="ctr">
              <a:buNone/>
              <a:defRPr sz="4000" b="1" u="sng" baseline="0">
                <a:solidFill>
                  <a:schemeClr val="accent5">
                    <a:lumMod val="50000"/>
                  </a:schemeClr>
                </a:solidFill>
                <a:latin typeface="Times" pitchFamily="2" charset="0"/>
                <a:cs typeface="Arial" panose="020B0604020202020204" pitchFamily="34" charset="0"/>
              </a:defRPr>
            </a:lvl1pPr>
          </a:lstStyle>
          <a:p>
            <a:pPr lvl="0"/>
            <a:r>
              <a:rPr lang="en-US" dirty="0"/>
              <a:t>ACKNOWLEDGEMENTS</a:t>
            </a:r>
          </a:p>
        </p:txBody>
      </p:sp>
      <p:sp>
        <p:nvSpPr>
          <p:cNvPr id="30" name="Text Placeholder 3"/>
          <p:cNvSpPr>
            <a:spLocks noGrp="1"/>
          </p:cNvSpPr>
          <p:nvPr>
            <p:ph type="body" sz="quarter" idx="30" hasCustomPrompt="1"/>
          </p:nvPr>
        </p:nvSpPr>
        <p:spPr>
          <a:xfrm>
            <a:off x="30784800" y="26384004"/>
            <a:ext cx="12508304" cy="6001621"/>
          </a:xfrm>
          <a:prstGeom prst="rect">
            <a:avLst/>
          </a:prstGeom>
        </p:spPr>
        <p:txBody>
          <a:bodyPr wrap="square" lIns="228589" tIns="228589" rIns="228589" bIns="228589">
            <a:spAutoFit/>
          </a:bodyPr>
          <a:lstStyle>
            <a:lvl1pPr marL="0" indent="0">
              <a:buNone/>
              <a:defRPr sz="4000">
                <a:solidFill>
                  <a:schemeClr val="accent5">
                    <a:lumMod val="50000"/>
                  </a:schemeClr>
                </a:solidFill>
                <a:latin typeface="Times" pitchFamily="2" charset="0"/>
                <a:cs typeface="Arial" panose="020B0604020202020204" pitchFamily="34" charset="0"/>
              </a:defRPr>
            </a:lvl1pPr>
            <a:lvl2pPr marL="1485793" indent="-571459">
              <a:defRPr sz="2500">
                <a:latin typeface="Trebuchet MS" pitchFamily="34" charset="0"/>
              </a:defRPr>
            </a:lvl2pPr>
            <a:lvl3pPr marL="2057253" indent="-571459">
              <a:defRPr sz="2500">
                <a:latin typeface="Trebuchet MS" pitchFamily="34" charset="0"/>
              </a:defRPr>
            </a:lvl3pPr>
            <a:lvl4pPr marL="2685858" indent="-628606">
              <a:defRPr sz="2500">
                <a:latin typeface="Trebuchet MS" pitchFamily="34" charset="0"/>
              </a:defRPr>
            </a:lvl4pPr>
            <a:lvl5pPr marL="3143026" indent="-457167">
              <a:defRPr sz="2500">
                <a:latin typeface="Trebuchet MS" pitchFamily="34" charset="0"/>
              </a:defRPr>
            </a:lvl5pPr>
          </a:lstStyle>
          <a:p>
            <a:pPr lvl="0"/>
            <a:r>
              <a:rPr lang="en-US" dirty="0"/>
              <a:t>My heartfelt gratitude to the mentorship from the Department of Radiology, especially this study’s PI Dr. </a:t>
            </a:r>
            <a:r>
              <a:rPr lang="en-US" dirty="0" err="1"/>
              <a:t>McGahan</a:t>
            </a:r>
            <a:r>
              <a:rPr lang="en-US" dirty="0"/>
              <a:t> and faculty members Dr. </a:t>
            </a:r>
            <a:r>
              <a:rPr lang="en-US" dirty="0" err="1"/>
              <a:t>Loehfelm</a:t>
            </a:r>
            <a:r>
              <a:rPr lang="en-US" dirty="0"/>
              <a:t> and Dr. </a:t>
            </a:r>
            <a:r>
              <a:rPr lang="en-US" dirty="0" err="1"/>
              <a:t>Bateni</a:t>
            </a:r>
            <a:r>
              <a:rPr lang="en-US" dirty="0"/>
              <a:t>.  Sincere acknowledgements to diagnostic radiology residents Austin and Ana. This project was further supported by Dr. Schaefer, the Director of Curriculum and Educational Technology Morgan </a:t>
            </a:r>
            <a:r>
              <a:rPr lang="en-US" dirty="0" err="1"/>
              <a:t>Luthi</a:t>
            </a:r>
            <a:r>
              <a:rPr lang="en-US" dirty="0"/>
              <a:t>, Senior Clinical Research Coordinator </a:t>
            </a:r>
            <a:r>
              <a:rPr lang="en-US" dirty="0" err="1"/>
              <a:t>Ofilio</a:t>
            </a:r>
            <a:r>
              <a:rPr lang="en-US" dirty="0"/>
              <a:t> Vigil and the rest of the IRB team at UC Davis Health.</a:t>
            </a:r>
          </a:p>
        </p:txBody>
      </p:sp>
      <p:sp>
        <p:nvSpPr>
          <p:cNvPr id="60" name="Text Placeholder 3"/>
          <p:cNvSpPr>
            <a:spLocks noGrp="1"/>
          </p:cNvSpPr>
          <p:nvPr>
            <p:ph type="body" sz="quarter" idx="96" hasCustomPrompt="1"/>
          </p:nvPr>
        </p:nvSpPr>
        <p:spPr>
          <a:xfrm>
            <a:off x="453890" y="21015738"/>
            <a:ext cx="12646726" cy="5709233"/>
          </a:xfrm>
          <a:prstGeom prst="rect">
            <a:avLst/>
          </a:prstGeom>
        </p:spPr>
        <p:txBody>
          <a:bodyPr wrap="square" lIns="228589" tIns="228589" rIns="228589" bIns="228589">
            <a:spAutoFit/>
          </a:bodyPr>
          <a:lstStyle>
            <a:lvl1pPr marL="914400" indent="-914400">
              <a:buFont typeface="+mj-lt"/>
              <a:buAutoNum type="arabicPeriod"/>
              <a:defRPr sz="5500">
                <a:solidFill>
                  <a:schemeClr val="accent5">
                    <a:lumMod val="50000"/>
                  </a:schemeClr>
                </a:solidFill>
                <a:latin typeface="Times" pitchFamily="2" charset="0"/>
                <a:cs typeface="Arial" panose="020B0604020202020204" pitchFamily="34" charset="0"/>
              </a:defRPr>
            </a:lvl1pPr>
            <a:lvl2pPr marL="1485793" indent="-571459">
              <a:defRPr sz="2500">
                <a:latin typeface="Trebuchet MS" pitchFamily="34" charset="0"/>
              </a:defRPr>
            </a:lvl2pPr>
            <a:lvl3pPr marL="2057253" indent="-571459">
              <a:defRPr sz="2500">
                <a:latin typeface="Trebuchet MS" pitchFamily="34" charset="0"/>
              </a:defRPr>
            </a:lvl3pPr>
            <a:lvl4pPr marL="2685858" indent="-628606">
              <a:defRPr sz="2500">
                <a:latin typeface="Trebuchet MS" pitchFamily="34" charset="0"/>
              </a:defRPr>
            </a:lvl4pPr>
            <a:lvl5pPr marL="3143026" indent="-457167">
              <a:defRPr sz="2500">
                <a:latin typeface="Trebuchet MS" pitchFamily="34" charset="0"/>
              </a:defRPr>
            </a:lvl5pPr>
          </a:lstStyle>
          <a:p>
            <a:pPr lvl="0"/>
            <a:r>
              <a:rPr lang="en-US" dirty="0"/>
              <a:t>Characterize feature differences on ultrasound between the two renal pathologies of AML and RCC</a:t>
            </a:r>
          </a:p>
          <a:p>
            <a:pPr lvl="0"/>
            <a:r>
              <a:rPr lang="en-US" dirty="0"/>
              <a:t>Determine if small echogenic renal masses up to 1cm can be safely ignored due to low rate of malignancy [3]</a:t>
            </a:r>
          </a:p>
        </p:txBody>
      </p:sp>
      <p:sp>
        <p:nvSpPr>
          <p:cNvPr id="77" name="Text Placeholder 76"/>
          <p:cNvSpPr>
            <a:spLocks noGrp="1"/>
          </p:cNvSpPr>
          <p:nvPr>
            <p:ph type="body" sz="quarter" idx="150" hasCustomPrompt="1"/>
          </p:nvPr>
        </p:nvSpPr>
        <p:spPr>
          <a:xfrm>
            <a:off x="5932594" y="4192906"/>
            <a:ext cx="31998968" cy="1280160"/>
          </a:xfrm>
          <a:prstGeom prst="rect">
            <a:avLst/>
          </a:prstGeom>
        </p:spPr>
        <p:txBody>
          <a:bodyPr>
            <a:normAutofit/>
          </a:bodyPr>
          <a:lstStyle>
            <a:lvl1pPr marL="0" indent="0" algn="ctr">
              <a:buFontTx/>
              <a:buNone/>
              <a:defRPr sz="6500">
                <a:solidFill>
                  <a:schemeClr val="accent5">
                    <a:lumMod val="50000"/>
                  </a:schemeClr>
                </a:solidFill>
                <a:latin typeface="Times" pitchFamily="2" charset="0"/>
                <a:cs typeface="Arial" panose="020B0604020202020204"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Department of Radiology, University of California, Davis</a:t>
            </a:r>
          </a:p>
        </p:txBody>
      </p:sp>
      <p:sp>
        <p:nvSpPr>
          <p:cNvPr id="78" name="Text Placeholder 76"/>
          <p:cNvSpPr>
            <a:spLocks noGrp="1"/>
          </p:cNvSpPr>
          <p:nvPr>
            <p:ph type="body" sz="quarter" idx="151" hasCustomPrompt="1"/>
          </p:nvPr>
        </p:nvSpPr>
        <p:spPr>
          <a:xfrm>
            <a:off x="5946116" y="2886391"/>
            <a:ext cx="31998968" cy="1280160"/>
          </a:xfrm>
          <a:prstGeom prst="rect">
            <a:avLst/>
          </a:prstGeom>
        </p:spPr>
        <p:txBody>
          <a:bodyPr anchor="t" anchorCtr="1">
            <a:noAutofit/>
          </a:bodyPr>
          <a:lstStyle>
            <a:lvl1pPr marL="0" indent="0" algn="ctr">
              <a:buFontTx/>
              <a:buNone/>
              <a:defRPr sz="7500">
                <a:solidFill>
                  <a:schemeClr val="accent5">
                    <a:lumMod val="50000"/>
                  </a:schemeClr>
                </a:solidFill>
                <a:latin typeface="Times" pitchFamily="2" charset="0"/>
                <a:cs typeface="Arial" panose="020B0604020202020204"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Danielle Wang BA, Austin </a:t>
            </a:r>
            <a:r>
              <a:rPr lang="en-US" dirty="0" err="1"/>
              <a:t>Kwong</a:t>
            </a:r>
            <a:r>
              <a:rPr lang="en-US" dirty="0"/>
              <a:t> MD, Ana Mitchell MD, John </a:t>
            </a:r>
            <a:r>
              <a:rPr lang="en-US" dirty="0" err="1"/>
              <a:t>McGahan</a:t>
            </a:r>
            <a:r>
              <a:rPr lang="en-US" dirty="0"/>
              <a:t> MD</a:t>
            </a:r>
          </a:p>
        </p:txBody>
      </p:sp>
      <p:sp>
        <p:nvSpPr>
          <p:cNvPr id="79" name="Text Placeholder 76"/>
          <p:cNvSpPr>
            <a:spLocks noGrp="1"/>
          </p:cNvSpPr>
          <p:nvPr>
            <p:ph type="body" sz="quarter" idx="153" hasCustomPrompt="1"/>
          </p:nvPr>
        </p:nvSpPr>
        <p:spPr>
          <a:xfrm>
            <a:off x="5932594" y="200821"/>
            <a:ext cx="31998968" cy="2525097"/>
          </a:xfrm>
          <a:prstGeom prst="rect">
            <a:avLst/>
          </a:prstGeom>
        </p:spPr>
        <p:txBody>
          <a:bodyPr anchor="t" anchorCtr="1">
            <a:noAutofit/>
          </a:bodyPr>
          <a:lstStyle>
            <a:lvl1pPr marL="0" indent="0" algn="ctr">
              <a:buFontTx/>
              <a:buNone/>
              <a:defRPr lang="en-US" sz="9000" b="1" i="0" smtClean="0">
                <a:effectLst/>
                <a:latin typeface="Times" pitchFamily="2" charset="0"/>
                <a:cs typeface="Arial" panose="020B0604020202020204"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b="1" i="0" dirty="0">
                <a:solidFill>
                  <a:srgbClr val="000000"/>
                </a:solidFill>
                <a:effectLst/>
                <a:latin typeface="Calibri" panose="020F0502020204030204" pitchFamily="34" charset="0"/>
              </a:rPr>
              <a:t>Echogenic Renal Masses on Ultrasound: Distinguishing Between Renal Angiomyolipomas From Renal Cell Carcinomas</a:t>
            </a:r>
            <a:endParaRPr lang="en-US" dirty="0"/>
          </a:p>
        </p:txBody>
      </p:sp>
      <p:pic>
        <p:nvPicPr>
          <p:cNvPr id="1026" name="Picture 2" descr="Image result for UC Davis Health">
            <a:extLst>
              <a:ext uri="{FF2B5EF4-FFF2-40B4-BE49-F238E27FC236}">
                <a16:creationId xmlns:a16="http://schemas.microsoft.com/office/drawing/2014/main" id="{0968BDC0-A45B-4D49-8EEB-C35A19098E5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252579"/>
            <a:ext cx="5800899" cy="252509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UC Davis SChool of Medicine">
            <a:extLst>
              <a:ext uri="{FF2B5EF4-FFF2-40B4-BE49-F238E27FC236}">
                <a16:creationId xmlns:a16="http://schemas.microsoft.com/office/drawing/2014/main" id="{18CDAFF1-946C-4B45-A4EF-A67EAE493A8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931562" y="1058141"/>
            <a:ext cx="5827943" cy="291397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Timeline&#10;&#10;Description automatically generated">
            <a:extLst>
              <a:ext uri="{FF2B5EF4-FFF2-40B4-BE49-F238E27FC236}">
                <a16:creationId xmlns:a16="http://schemas.microsoft.com/office/drawing/2014/main" id="{5E0E1A48-AB61-8C4E-B656-F0541F074F1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2791738" y="6347324"/>
            <a:ext cx="18646345" cy="15780966"/>
          </a:xfrm>
          <a:prstGeom prst="rect">
            <a:avLst/>
          </a:prstGeom>
        </p:spPr>
      </p:pic>
      <p:sp>
        <p:nvSpPr>
          <p:cNvPr id="2" name="TextBox 1">
            <a:extLst>
              <a:ext uri="{FF2B5EF4-FFF2-40B4-BE49-F238E27FC236}">
                <a16:creationId xmlns:a16="http://schemas.microsoft.com/office/drawing/2014/main" id="{38710C76-BC1B-CB4D-86FD-811C004201A7}"/>
              </a:ext>
            </a:extLst>
          </p:cNvPr>
          <p:cNvSpPr txBox="1"/>
          <p:nvPr userDrawn="1"/>
        </p:nvSpPr>
        <p:spPr>
          <a:xfrm>
            <a:off x="15207923" y="23443644"/>
            <a:ext cx="13813972" cy="5478423"/>
          </a:xfrm>
          <a:prstGeom prst="rect">
            <a:avLst/>
          </a:prstGeom>
          <a:noFill/>
        </p:spPr>
        <p:txBody>
          <a:bodyPr wrap="square" rtlCol="0">
            <a:spAutoFit/>
          </a:bodyPr>
          <a:lstStyle/>
          <a:p>
            <a:pPr marL="342900" indent="-342900">
              <a:buFont typeface="Arial" panose="020B0604020202020204" pitchFamily="34" charset="0"/>
              <a:buChar char="•"/>
            </a:pPr>
            <a:r>
              <a:rPr lang="en-US" sz="5000" i="0" dirty="0">
                <a:solidFill>
                  <a:schemeClr val="bg1"/>
                </a:solidFill>
                <a:latin typeface="Times" pitchFamily="2" charset="0"/>
                <a:cs typeface="Arial" panose="020B0604020202020204" pitchFamily="34" charset="0"/>
              </a:rPr>
              <a:t>Well-defined and measurable margins</a:t>
            </a:r>
          </a:p>
          <a:p>
            <a:pPr marL="342900" indent="-342900">
              <a:buFont typeface="Arial" panose="020B0604020202020204" pitchFamily="34" charset="0"/>
              <a:buChar char="•"/>
            </a:pPr>
            <a:r>
              <a:rPr lang="en-US" sz="5000" i="0" dirty="0">
                <a:solidFill>
                  <a:schemeClr val="bg1"/>
                </a:solidFill>
                <a:latin typeface="Times" pitchFamily="2" charset="0"/>
                <a:cs typeface="Arial" panose="020B0604020202020204" pitchFamily="34" charset="0"/>
              </a:rPr>
              <a:t>Hyperechoic</a:t>
            </a:r>
          </a:p>
          <a:p>
            <a:pPr marL="342900" indent="-342900">
              <a:buFont typeface="Arial" panose="020B0604020202020204" pitchFamily="34" charset="0"/>
              <a:buChar char="•"/>
            </a:pPr>
            <a:r>
              <a:rPr lang="en-US" sz="5000" i="0" dirty="0">
                <a:solidFill>
                  <a:schemeClr val="bg1"/>
                </a:solidFill>
                <a:latin typeface="Times" pitchFamily="2" charset="0"/>
                <a:cs typeface="Arial" panose="020B0604020202020204" pitchFamily="34" charset="0"/>
              </a:rPr>
              <a:t>W/o abnormal internal vascularity/hypovascular</a:t>
            </a:r>
          </a:p>
          <a:p>
            <a:pPr marL="342900" indent="-342900">
              <a:buFont typeface="Arial" panose="020B0604020202020204" pitchFamily="34" charset="0"/>
              <a:buChar char="•"/>
            </a:pPr>
            <a:r>
              <a:rPr lang="en-US" sz="5000" i="0" dirty="0">
                <a:solidFill>
                  <a:schemeClr val="bg1"/>
                </a:solidFill>
                <a:latin typeface="Times" pitchFamily="2" charset="0"/>
                <a:cs typeface="Arial" panose="020B0604020202020204" pitchFamily="34" charset="0"/>
              </a:rPr>
              <a:t>May resemble renal scar with fat</a:t>
            </a:r>
          </a:p>
          <a:p>
            <a:pPr marL="342900" marR="0" lvl="0" indent="-342900" algn="l" defTabSz="43889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5000" i="0" dirty="0">
                <a:solidFill>
                  <a:schemeClr val="bg1"/>
                </a:solidFill>
                <a:latin typeface="Times" pitchFamily="2" charset="0"/>
                <a:cs typeface="Arial" panose="020B0604020202020204" pitchFamily="34" charset="0"/>
              </a:rPr>
              <a:t>May be exophytic</a:t>
            </a:r>
          </a:p>
          <a:p>
            <a:pPr marL="342900" marR="0" lvl="0" indent="-342900" algn="l" defTabSz="43889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5000" i="0" dirty="0">
                <a:solidFill>
                  <a:schemeClr val="bg1"/>
                </a:solidFill>
                <a:latin typeface="Times" pitchFamily="2" charset="0"/>
                <a:cs typeface="Arial" panose="020B0604020202020204" pitchFamily="34" charset="0"/>
              </a:rPr>
              <a:t>+/- acoustic shadowing, +/- homogeneity</a:t>
            </a:r>
          </a:p>
          <a:p>
            <a:pPr marL="342900" indent="-342900">
              <a:buFont typeface="Arial" panose="020B0604020202020204" pitchFamily="34" charset="0"/>
              <a:buChar char="•"/>
            </a:pPr>
            <a:endParaRPr lang="en-US" sz="5000" i="0" dirty="0">
              <a:solidFill>
                <a:schemeClr val="bg1"/>
              </a:solidFill>
              <a:latin typeface="Times" pitchFamily="2" charset="0"/>
              <a:cs typeface="Arial" panose="020B0604020202020204" pitchFamily="34" charset="0"/>
            </a:endParaRPr>
          </a:p>
        </p:txBody>
      </p:sp>
      <p:pic>
        <p:nvPicPr>
          <p:cNvPr id="3074" name="Picture 2" descr="Image result for AML ultrasound echogenic">
            <a:extLst>
              <a:ext uri="{FF2B5EF4-FFF2-40B4-BE49-F238E27FC236}">
                <a16:creationId xmlns:a16="http://schemas.microsoft.com/office/drawing/2014/main" id="{65F5BC7D-A9B5-EC40-ABDE-5BA67604BC89}"/>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25662410" y="28560482"/>
            <a:ext cx="5122390" cy="384179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997F8E09-B59D-3949-AAD9-5AE7B7C21CB8}"/>
              </a:ext>
            </a:extLst>
          </p:cNvPr>
          <p:cNvSpPr txBox="1"/>
          <p:nvPr userDrawn="1"/>
        </p:nvSpPr>
        <p:spPr>
          <a:xfrm>
            <a:off x="25681225" y="31925220"/>
            <a:ext cx="896800" cy="477054"/>
          </a:xfrm>
          <a:prstGeom prst="rect">
            <a:avLst/>
          </a:prstGeom>
          <a:noFill/>
        </p:spPr>
        <p:txBody>
          <a:bodyPr wrap="square" rtlCol="0">
            <a:spAutoFit/>
          </a:bodyPr>
          <a:lstStyle/>
          <a:p>
            <a:r>
              <a:rPr lang="en-US" sz="2500" dirty="0">
                <a:latin typeface="Times" pitchFamily="2" charset="0"/>
                <a:cs typeface="Arial" panose="020B0604020202020204" pitchFamily="34" charset="0"/>
              </a:rPr>
              <a:t>5.</a:t>
            </a:r>
          </a:p>
        </p:txBody>
      </p:sp>
      <p:pic>
        <p:nvPicPr>
          <p:cNvPr id="8" name="Picture 7">
            <a:extLst>
              <a:ext uri="{FF2B5EF4-FFF2-40B4-BE49-F238E27FC236}">
                <a16:creationId xmlns:a16="http://schemas.microsoft.com/office/drawing/2014/main" id="{4B3450B8-12B8-E64C-90BC-B226C0782B34}"/>
              </a:ext>
            </a:extLst>
          </p:cNvPr>
          <p:cNvPicPr>
            <a:picLocks noChangeAspect="1"/>
          </p:cNvPicPr>
          <p:nvPr userDrawn="1"/>
        </p:nvPicPr>
        <p:blipFill>
          <a:blip r:embed="rId6"/>
          <a:stretch>
            <a:fillRect/>
          </a:stretch>
        </p:blipFill>
        <p:spPr>
          <a:xfrm>
            <a:off x="13159059" y="28571819"/>
            <a:ext cx="12503351" cy="3847185"/>
          </a:xfrm>
          <a:prstGeom prst="rect">
            <a:avLst/>
          </a:prstGeom>
        </p:spPr>
      </p:pic>
      <p:sp>
        <p:nvSpPr>
          <p:cNvPr id="31" name="TextBox 30">
            <a:extLst>
              <a:ext uri="{FF2B5EF4-FFF2-40B4-BE49-F238E27FC236}">
                <a16:creationId xmlns:a16="http://schemas.microsoft.com/office/drawing/2014/main" id="{1B69B1D1-D166-AC46-8C67-DEBEBC4460A1}"/>
              </a:ext>
            </a:extLst>
          </p:cNvPr>
          <p:cNvSpPr txBox="1"/>
          <p:nvPr userDrawn="1"/>
        </p:nvSpPr>
        <p:spPr>
          <a:xfrm>
            <a:off x="13552714" y="31814057"/>
            <a:ext cx="1515073" cy="477054"/>
          </a:xfrm>
          <a:prstGeom prst="rect">
            <a:avLst/>
          </a:prstGeom>
          <a:noFill/>
        </p:spPr>
        <p:txBody>
          <a:bodyPr wrap="square" rtlCol="0">
            <a:spAutoFit/>
          </a:bodyPr>
          <a:lstStyle/>
          <a:p>
            <a:r>
              <a:rPr lang="en-US" sz="2500" dirty="0">
                <a:latin typeface="Times" pitchFamily="2" charset="0"/>
                <a:cs typeface="Arial" panose="020B0604020202020204" pitchFamily="34" charset="0"/>
              </a:rPr>
              <a:t>4</a:t>
            </a:r>
          </a:p>
        </p:txBody>
      </p:sp>
    </p:spTree>
    <p:extLst>
      <p:ext uri="{BB962C8B-B14F-4D97-AF65-F5344CB8AC3E}">
        <p14:creationId xmlns:p14="http://schemas.microsoft.com/office/powerpoint/2010/main" val="403488304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36x48 templat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459675" y="6378481"/>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793" indent="-571459">
              <a:defRPr sz="2500">
                <a:latin typeface="Trebuchet MS" pitchFamily="34" charset="0"/>
              </a:defRPr>
            </a:lvl2pPr>
            <a:lvl3pPr marL="2057253" indent="-571459">
              <a:defRPr sz="2500">
                <a:latin typeface="Trebuchet MS" pitchFamily="34" charset="0"/>
              </a:defRPr>
            </a:lvl3pPr>
            <a:lvl4pPr marL="2685858" indent="-628606">
              <a:defRPr sz="2500">
                <a:latin typeface="Trebuchet MS" pitchFamily="34" charset="0"/>
              </a:defRPr>
            </a:lvl4pPr>
            <a:lvl5pPr marL="3143026" indent="-457167">
              <a:defRPr sz="25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477827" y="5548751"/>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477826" y="14212515"/>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11460161"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793" indent="-571459">
              <a:defRPr sz="2500">
                <a:latin typeface="Trebuchet MS" pitchFamily="34" charset="0"/>
              </a:defRPr>
            </a:lvl2pPr>
            <a:lvl3pPr marL="2057253" indent="-571459">
              <a:defRPr sz="2500">
                <a:latin typeface="Trebuchet MS" pitchFamily="34" charset="0"/>
              </a:defRPr>
            </a:lvl3pPr>
            <a:lvl4pPr marL="2685858" indent="-628606">
              <a:defRPr sz="2500">
                <a:latin typeface="Trebuchet MS" pitchFamily="34" charset="0"/>
              </a:defRPr>
            </a:lvl4pPr>
            <a:lvl5pPr marL="3143026" indent="-457167">
              <a:defRPr sz="25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11460162" y="5548751"/>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22385343" y="6378481"/>
            <a:ext cx="1004887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793" indent="-571459">
              <a:defRPr sz="2500">
                <a:latin typeface="Trebuchet MS" pitchFamily="34" charset="0"/>
              </a:defRPr>
            </a:lvl2pPr>
            <a:lvl3pPr marL="2057253" indent="-571459">
              <a:defRPr sz="2500">
                <a:latin typeface="Trebuchet MS" pitchFamily="34" charset="0"/>
              </a:defRPr>
            </a:lvl3pPr>
            <a:lvl4pPr marL="2685858" indent="-628606">
              <a:defRPr sz="2500">
                <a:latin typeface="Trebuchet MS" pitchFamily="34" charset="0"/>
              </a:defRPr>
            </a:lvl4pPr>
            <a:lvl5pPr marL="3143026" indent="-457167">
              <a:defRPr sz="25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22377404" y="5548751"/>
            <a:ext cx="10058400"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33390293" y="5548751"/>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33390293" y="6378481"/>
            <a:ext cx="10047018"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793" indent="-571459">
              <a:defRPr sz="2500">
                <a:latin typeface="Trebuchet MS" pitchFamily="34" charset="0"/>
              </a:defRPr>
            </a:lvl2pPr>
            <a:lvl3pPr marL="2057253" indent="-571459">
              <a:defRPr sz="2500">
                <a:latin typeface="Trebuchet MS" pitchFamily="34" charset="0"/>
              </a:defRPr>
            </a:lvl3pPr>
            <a:lvl4pPr marL="2685858" indent="-628606">
              <a:defRPr sz="2500">
                <a:latin typeface="Trebuchet MS" pitchFamily="34" charset="0"/>
              </a:defRPr>
            </a:lvl4pPr>
            <a:lvl5pPr marL="3143026" indent="-457167">
              <a:defRPr sz="25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33390293" y="14272739"/>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33390292" y="15011402"/>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793" indent="-571459">
              <a:defRPr sz="2500">
                <a:latin typeface="Trebuchet MS" pitchFamily="34" charset="0"/>
              </a:defRPr>
            </a:lvl2pPr>
            <a:lvl3pPr marL="2057253" indent="-571459">
              <a:defRPr sz="2500">
                <a:latin typeface="Trebuchet MS" pitchFamily="34" charset="0"/>
              </a:defRPr>
            </a:lvl3pPr>
            <a:lvl4pPr marL="2685858" indent="-628606">
              <a:defRPr sz="2500">
                <a:latin typeface="Trebuchet MS" pitchFamily="34" charset="0"/>
              </a:defRPr>
            </a:lvl4pPr>
            <a:lvl5pPr marL="3143026" indent="-457167">
              <a:defRPr sz="25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33390293" y="25679403"/>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33390292" y="26433447"/>
            <a:ext cx="10052050"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793" indent="-571459">
              <a:defRPr sz="2500">
                <a:latin typeface="Trebuchet MS" pitchFamily="34" charset="0"/>
              </a:defRPr>
            </a:lvl2pPr>
            <a:lvl3pPr marL="2057253" indent="-571459">
              <a:defRPr sz="2500">
                <a:latin typeface="Trebuchet MS" pitchFamily="34" charset="0"/>
              </a:defRPr>
            </a:lvl3pPr>
            <a:lvl4pPr marL="2685858" indent="-628606">
              <a:defRPr sz="2500">
                <a:latin typeface="Trebuchet MS" pitchFamily="34" charset="0"/>
              </a:defRPr>
            </a:lvl4pPr>
            <a:lvl5pPr marL="3143026" indent="-457167">
              <a:defRPr sz="2500">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459675" y="14951552"/>
            <a:ext cx="100568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itchFamily="18" charset="0"/>
                <a:cs typeface="Times New Roman" pitchFamily="18" charset="0"/>
              </a:defRPr>
            </a:lvl1pPr>
            <a:lvl2pPr marL="1485793" indent="-571459">
              <a:defRPr sz="2500">
                <a:latin typeface="Trebuchet MS" pitchFamily="34" charset="0"/>
              </a:defRPr>
            </a:lvl2pPr>
            <a:lvl3pPr marL="2057253" indent="-571459">
              <a:defRPr sz="2500">
                <a:latin typeface="Trebuchet MS" pitchFamily="34" charset="0"/>
              </a:defRPr>
            </a:lvl3pPr>
            <a:lvl4pPr marL="2685858" indent="-628606">
              <a:defRPr sz="2500">
                <a:latin typeface="Trebuchet MS" pitchFamily="34" charset="0"/>
              </a:defRPr>
            </a:lvl4pPr>
            <a:lvl5pPr marL="3143026" indent="-457167">
              <a:defRPr sz="2500">
                <a:latin typeface="Trebuchet MS" pitchFamily="34" charset="0"/>
              </a:defRPr>
            </a:lvl5pPr>
          </a:lstStyle>
          <a:p>
            <a:pPr lvl="0"/>
            <a:r>
              <a:rPr lang="en-US" dirty="0"/>
              <a:t>Type in or paste your text here</a:t>
            </a:r>
          </a:p>
        </p:txBody>
      </p:sp>
      <p:sp>
        <p:nvSpPr>
          <p:cNvPr id="77" name="Text Placeholder 76"/>
          <p:cNvSpPr>
            <a:spLocks noGrp="1"/>
          </p:cNvSpPr>
          <p:nvPr>
            <p:ph type="body" sz="quarter" idx="150" hasCustomPrompt="1"/>
          </p:nvPr>
        </p:nvSpPr>
        <p:spPr>
          <a:xfrm>
            <a:off x="5932594" y="3383947"/>
            <a:ext cx="31998968" cy="1280160"/>
          </a:xfrm>
          <a:prstGeom prst="rect">
            <a:avLst/>
          </a:prstGeom>
        </p:spPr>
        <p:txBody>
          <a:bodyPr>
            <a:normAutofit/>
          </a:bodyPr>
          <a:lstStyle>
            <a:lvl1pPr marL="0" indent="0" algn="ctr">
              <a:buFontTx/>
              <a:buNone/>
              <a:defRPr sz="60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51" hasCustomPrompt="1"/>
          </p:nvPr>
        </p:nvSpPr>
        <p:spPr>
          <a:xfrm>
            <a:off x="5932594" y="2103787"/>
            <a:ext cx="31998968" cy="1280160"/>
          </a:xfrm>
          <a:prstGeom prst="rect">
            <a:avLst/>
          </a:prstGeom>
        </p:spPr>
        <p:txBody>
          <a:bodyPr anchor="t" anchorCtr="1">
            <a:normAutofit/>
          </a:bodyPr>
          <a:lstStyle>
            <a:lvl1pPr marL="0" indent="0" algn="ctr">
              <a:buFontTx/>
              <a:buNone/>
              <a:defRPr sz="8800">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9" name="Text Placeholder 76"/>
          <p:cNvSpPr>
            <a:spLocks noGrp="1"/>
          </p:cNvSpPr>
          <p:nvPr>
            <p:ph type="body" sz="quarter" idx="153" hasCustomPrompt="1"/>
          </p:nvPr>
        </p:nvSpPr>
        <p:spPr>
          <a:xfrm>
            <a:off x="5932594" y="465814"/>
            <a:ext cx="31998968" cy="1637973"/>
          </a:xfrm>
          <a:prstGeom prst="rect">
            <a:avLst/>
          </a:prstGeom>
        </p:spPr>
        <p:txBody>
          <a:bodyPr anchor="t" anchorCtr="1">
            <a:normAutofit/>
          </a:bodyPr>
          <a:lstStyle>
            <a:lvl1pPr marL="0" indent="0" algn="ctr">
              <a:buFontTx/>
              <a:buNone/>
              <a:defRPr sz="11500" b="1">
                <a:solidFill>
                  <a:schemeClr val="accent5">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extLst>
      <p:ext uri="{BB962C8B-B14F-4D97-AF65-F5344CB8AC3E}">
        <p14:creationId xmlns:p14="http://schemas.microsoft.com/office/powerpoint/2010/main" val="4006263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heme" Target="../theme/theme1.xml"/><Relationship Id="rId7"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1567305" y="32390912"/>
            <a:ext cx="2514600" cy="341436"/>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
        <p:nvSpPr>
          <p:cNvPr id="3" name="Text Placeholder 3">
            <a:extLst>
              <a:ext uri="{FF2B5EF4-FFF2-40B4-BE49-F238E27FC236}">
                <a16:creationId xmlns:a16="http://schemas.microsoft.com/office/drawing/2014/main" id="{369D8634-796F-844D-B360-13FE22164267}"/>
              </a:ext>
            </a:extLst>
          </p:cNvPr>
          <p:cNvSpPr txBox="1">
            <a:spLocks/>
          </p:cNvSpPr>
          <p:nvPr userDrawn="1"/>
        </p:nvSpPr>
        <p:spPr>
          <a:xfrm>
            <a:off x="453891" y="6550872"/>
            <a:ext cx="12646726" cy="13157426"/>
          </a:xfrm>
          <a:prstGeom prst="rect">
            <a:avLst/>
          </a:prstGeom>
        </p:spPr>
        <p:txBody>
          <a:bodyPr wrap="square" lIns="228589" tIns="228589" rIns="228589" bIns="228589">
            <a:spAutoFit/>
          </a:bodyPr>
          <a:lstStyle>
            <a:lvl1pPr marL="0" indent="0" algn="l" defTabSz="4388806" rtl="0" eaLnBrk="1" latinLnBrk="0" hangingPunct="1">
              <a:spcBef>
                <a:spcPct val="20000"/>
              </a:spcBef>
              <a:buFont typeface="Arial" pitchFamily="34" charset="0"/>
              <a:buNone/>
              <a:defRPr sz="5500" kern="1200">
                <a:solidFill>
                  <a:schemeClr val="accent5">
                    <a:lumMod val="50000"/>
                  </a:schemeClr>
                </a:solidFill>
                <a:latin typeface="Times" pitchFamily="2" charset="0"/>
                <a:ea typeface="+mn-ea"/>
                <a:cs typeface="Arial" panose="020B0604020202020204" pitchFamily="34" charset="0"/>
              </a:defRPr>
            </a:lvl1pPr>
            <a:lvl2pPr marL="1485793" indent="-571459"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2pPr>
            <a:lvl3pPr marL="2057253" indent="-571459"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3pPr>
            <a:lvl4pPr marL="2685858" indent="-628606"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4pPr>
            <a:lvl5pPr marL="3143026" indent="-457167"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5pPr>
            <a:lvl6pPr marL="12069219"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620"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024"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427"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a:t>Small echogenic renal masses detected on ultrasound are most commonly angiomyolipoma (AMLs), however up to 5.1% of echogenic renal masses detected on ultrasound are renal cell carcinoma (RCC) [1]. While AMLs are the most common benign renal tumors, with prevalence between 0.2-0.6%. Most of these benign neoplasms are found incidentally on imaging and despite having smooth muscle, blood vessels, and adipose tissue, this is a heterogenous pathology. When AML contains little fat, they are isoechoic or only slightly hyperechoic on U/S and they can be mistaken for RCC [2]. </a:t>
            </a:r>
            <a:endParaRPr lang="en-US" dirty="0"/>
          </a:p>
        </p:txBody>
      </p:sp>
      <p:sp>
        <p:nvSpPr>
          <p:cNvPr id="4" name="Text Placeholder 5">
            <a:extLst>
              <a:ext uri="{FF2B5EF4-FFF2-40B4-BE49-F238E27FC236}">
                <a16:creationId xmlns:a16="http://schemas.microsoft.com/office/drawing/2014/main" id="{529A1043-89F9-F749-8EC3-BE1A8CAB67EE}"/>
              </a:ext>
            </a:extLst>
          </p:cNvPr>
          <p:cNvSpPr txBox="1">
            <a:spLocks/>
          </p:cNvSpPr>
          <p:nvPr userDrawn="1"/>
        </p:nvSpPr>
        <p:spPr>
          <a:xfrm>
            <a:off x="1752816" y="5499677"/>
            <a:ext cx="10048875" cy="1184932"/>
          </a:xfrm>
          <a:prstGeom prst="rect">
            <a:avLst/>
          </a:prstGeom>
          <a:noFill/>
        </p:spPr>
        <p:txBody>
          <a:bodyPr lIns="91436" tIns="91436" rIns="91436" bIns="91436" anchor="ctr" anchorCtr="0">
            <a:spAutoFit/>
          </a:bodyPr>
          <a:lstStyle>
            <a:lvl1pPr marL="0" indent="0" algn="ctr" defTabSz="4388806" rtl="0" eaLnBrk="1" latinLnBrk="0" hangingPunct="1">
              <a:spcBef>
                <a:spcPct val="20000"/>
              </a:spcBef>
              <a:buFont typeface="Arial" pitchFamily="34" charset="0"/>
              <a:buNone/>
              <a:defRPr sz="6500" b="1" u="sng" kern="1200" baseline="0">
                <a:solidFill>
                  <a:schemeClr val="accent5">
                    <a:lumMod val="50000"/>
                  </a:schemeClr>
                </a:solidFill>
                <a:latin typeface="Times" pitchFamily="2" charset="0"/>
                <a:ea typeface="+mn-ea"/>
                <a:cs typeface="Arial" panose="020B0604020202020204" pitchFamily="34" charset="0"/>
              </a:defRPr>
            </a:lvl1pPr>
            <a:lvl2pPr marL="3565905" indent="-1371501" algn="l" defTabSz="4388806" rtl="0" eaLnBrk="1" latinLnBrk="0" hangingPunct="1">
              <a:spcBef>
                <a:spcPct val="20000"/>
              </a:spcBef>
              <a:buFont typeface="Arial" pitchFamily="34" charset="0"/>
              <a:buChar char="–"/>
              <a:defRPr sz="13499" kern="1200">
                <a:solidFill>
                  <a:schemeClr val="tx1"/>
                </a:solidFill>
                <a:latin typeface="+mn-lt"/>
                <a:ea typeface="+mn-ea"/>
                <a:cs typeface="+mn-cs"/>
              </a:defRPr>
            </a:lvl2pPr>
            <a:lvl3pPr marL="5486008" indent="-1097203" algn="l" defTabSz="4388806"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412"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4815"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219"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620"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024"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427"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a:t>Introduction</a:t>
            </a:r>
            <a:endParaRPr lang="en-US" dirty="0"/>
          </a:p>
        </p:txBody>
      </p:sp>
      <p:sp>
        <p:nvSpPr>
          <p:cNvPr id="5" name="Text Placeholder 5">
            <a:extLst>
              <a:ext uri="{FF2B5EF4-FFF2-40B4-BE49-F238E27FC236}">
                <a16:creationId xmlns:a16="http://schemas.microsoft.com/office/drawing/2014/main" id="{81527DE2-B2D2-B548-A62A-96131C4AB548}"/>
              </a:ext>
            </a:extLst>
          </p:cNvPr>
          <p:cNvSpPr txBox="1">
            <a:spLocks/>
          </p:cNvSpPr>
          <p:nvPr userDrawn="1"/>
        </p:nvSpPr>
        <p:spPr>
          <a:xfrm>
            <a:off x="1752815" y="20141480"/>
            <a:ext cx="9086715" cy="1184932"/>
          </a:xfrm>
          <a:prstGeom prst="rect">
            <a:avLst/>
          </a:prstGeom>
          <a:noFill/>
        </p:spPr>
        <p:txBody>
          <a:bodyPr wrap="square" lIns="91436" tIns="91436" rIns="91436" bIns="91436" anchor="ctr" anchorCtr="0">
            <a:spAutoFit/>
          </a:bodyPr>
          <a:lstStyle>
            <a:lvl1pPr marL="0" indent="0" algn="ctr" defTabSz="4388806" rtl="0" eaLnBrk="1" latinLnBrk="0" hangingPunct="1">
              <a:spcBef>
                <a:spcPct val="20000"/>
              </a:spcBef>
              <a:buFont typeface="Arial" pitchFamily="34" charset="0"/>
              <a:buNone/>
              <a:defRPr sz="6500" b="1" u="sng" kern="1200" baseline="0">
                <a:solidFill>
                  <a:schemeClr val="accent5">
                    <a:lumMod val="50000"/>
                  </a:schemeClr>
                </a:solidFill>
                <a:latin typeface="Times" pitchFamily="2" charset="0"/>
                <a:ea typeface="+mn-ea"/>
                <a:cs typeface="Arial" panose="020B0604020202020204" pitchFamily="34" charset="0"/>
              </a:defRPr>
            </a:lvl1pPr>
            <a:lvl2pPr marL="3565905" indent="-1371501" algn="l" defTabSz="4388806" rtl="0" eaLnBrk="1" latinLnBrk="0" hangingPunct="1">
              <a:spcBef>
                <a:spcPct val="20000"/>
              </a:spcBef>
              <a:buFont typeface="Arial" pitchFamily="34" charset="0"/>
              <a:buChar char="–"/>
              <a:defRPr sz="13499" kern="1200">
                <a:solidFill>
                  <a:schemeClr val="tx1"/>
                </a:solidFill>
                <a:latin typeface="+mn-lt"/>
                <a:ea typeface="+mn-ea"/>
                <a:cs typeface="+mn-cs"/>
              </a:defRPr>
            </a:lvl2pPr>
            <a:lvl3pPr marL="5486008" indent="-1097203" algn="l" defTabSz="4388806"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412"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4815"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219"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620"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024"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427"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a:t>OBJECTIVES</a:t>
            </a:r>
            <a:endParaRPr lang="en-US" dirty="0"/>
          </a:p>
        </p:txBody>
      </p:sp>
      <p:sp>
        <p:nvSpPr>
          <p:cNvPr id="6" name="Text Placeholder 3">
            <a:extLst>
              <a:ext uri="{FF2B5EF4-FFF2-40B4-BE49-F238E27FC236}">
                <a16:creationId xmlns:a16="http://schemas.microsoft.com/office/drawing/2014/main" id="{19B00068-55BB-5E4A-B5A9-51792B127CB2}"/>
              </a:ext>
            </a:extLst>
          </p:cNvPr>
          <p:cNvSpPr txBox="1">
            <a:spLocks/>
          </p:cNvSpPr>
          <p:nvPr userDrawn="1"/>
        </p:nvSpPr>
        <p:spPr>
          <a:xfrm>
            <a:off x="453890" y="28571819"/>
            <a:ext cx="12646726" cy="3847185"/>
          </a:xfrm>
          <a:prstGeom prst="rect">
            <a:avLst/>
          </a:prstGeom>
        </p:spPr>
        <p:txBody>
          <a:bodyPr wrap="square" lIns="228589" tIns="228589" rIns="228589" bIns="228589">
            <a:spAutoFit/>
          </a:bodyPr>
          <a:lstStyle>
            <a:lvl1pPr marL="0" indent="0" algn="l" defTabSz="4388806" rtl="0" eaLnBrk="1" latinLnBrk="0" hangingPunct="1">
              <a:spcBef>
                <a:spcPct val="20000"/>
              </a:spcBef>
              <a:buFont typeface="Arial" pitchFamily="34" charset="0"/>
              <a:buNone/>
              <a:defRPr sz="5500" kern="1200">
                <a:solidFill>
                  <a:schemeClr val="accent5">
                    <a:lumMod val="50000"/>
                  </a:schemeClr>
                </a:solidFill>
                <a:latin typeface="Times" pitchFamily="2" charset="0"/>
                <a:ea typeface="+mn-ea"/>
                <a:cs typeface="Arial" panose="020B0604020202020204" pitchFamily="34" charset="0"/>
              </a:defRPr>
            </a:lvl1pPr>
            <a:lvl2pPr marL="1485793" indent="-571459"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2pPr>
            <a:lvl3pPr marL="2057253" indent="-571459"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3pPr>
            <a:lvl4pPr marL="2685858" indent="-628606"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4pPr>
            <a:lvl5pPr marL="3143026" indent="-457167"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5pPr>
            <a:lvl6pPr marL="12069219"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620"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024"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427"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a:t>Retrospective chart review of all ultrasound studies at a single-center (UC Davis Medical Center) that has echogenic renal masses &lt;3 cm between 2006-2011.</a:t>
            </a:r>
            <a:endParaRPr lang="en-US" dirty="0"/>
          </a:p>
        </p:txBody>
      </p:sp>
      <p:sp>
        <p:nvSpPr>
          <p:cNvPr id="7" name="Text Placeholder 5">
            <a:extLst>
              <a:ext uri="{FF2B5EF4-FFF2-40B4-BE49-F238E27FC236}">
                <a16:creationId xmlns:a16="http://schemas.microsoft.com/office/drawing/2014/main" id="{BB01DFB9-D2F9-594E-872D-CFD14E3A0874}"/>
              </a:ext>
            </a:extLst>
          </p:cNvPr>
          <p:cNvSpPr txBox="1">
            <a:spLocks/>
          </p:cNvSpPr>
          <p:nvPr userDrawn="1"/>
        </p:nvSpPr>
        <p:spPr>
          <a:xfrm>
            <a:off x="1752815" y="26788962"/>
            <a:ext cx="10048875" cy="2185206"/>
          </a:xfrm>
          <a:prstGeom prst="rect">
            <a:avLst/>
          </a:prstGeom>
          <a:noFill/>
        </p:spPr>
        <p:txBody>
          <a:bodyPr lIns="91436" tIns="91436" rIns="91436" bIns="91436" anchor="ctr" anchorCtr="0">
            <a:spAutoFit/>
          </a:bodyPr>
          <a:lstStyle>
            <a:lvl1pPr marL="0" indent="0" algn="ctr" defTabSz="4388806" rtl="0" eaLnBrk="1" latinLnBrk="0" hangingPunct="1">
              <a:spcBef>
                <a:spcPct val="20000"/>
              </a:spcBef>
              <a:buFont typeface="Arial" pitchFamily="34" charset="0"/>
              <a:buNone/>
              <a:defRPr sz="6500" b="1" u="sng" kern="1200" baseline="0">
                <a:solidFill>
                  <a:schemeClr val="accent5">
                    <a:lumMod val="50000"/>
                  </a:schemeClr>
                </a:solidFill>
                <a:latin typeface="Times" pitchFamily="2" charset="0"/>
                <a:ea typeface="+mn-ea"/>
                <a:cs typeface="Arial" panose="020B0604020202020204" pitchFamily="34" charset="0"/>
              </a:defRPr>
            </a:lvl1pPr>
            <a:lvl2pPr marL="3565905" indent="-1371501" algn="l" defTabSz="4388806" rtl="0" eaLnBrk="1" latinLnBrk="0" hangingPunct="1">
              <a:spcBef>
                <a:spcPct val="20000"/>
              </a:spcBef>
              <a:buFont typeface="Arial" pitchFamily="34" charset="0"/>
              <a:buChar char="–"/>
              <a:defRPr sz="13499" kern="1200">
                <a:solidFill>
                  <a:schemeClr val="tx1"/>
                </a:solidFill>
                <a:latin typeface="+mn-lt"/>
                <a:ea typeface="+mn-ea"/>
                <a:cs typeface="+mn-cs"/>
              </a:defRPr>
            </a:lvl2pPr>
            <a:lvl3pPr marL="5486008" indent="-1097203" algn="l" defTabSz="4388806"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412"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4815"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219"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620"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024"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427"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a:t>MATERIALS &amp; METHODS</a:t>
            </a:r>
            <a:endParaRPr lang="en-US" dirty="0"/>
          </a:p>
        </p:txBody>
      </p:sp>
      <p:sp>
        <p:nvSpPr>
          <p:cNvPr id="8" name="Text Placeholder 3">
            <a:extLst>
              <a:ext uri="{FF2B5EF4-FFF2-40B4-BE49-F238E27FC236}">
                <a16:creationId xmlns:a16="http://schemas.microsoft.com/office/drawing/2014/main" id="{EFC30643-66E7-B344-AF18-2DF12A617D20}"/>
              </a:ext>
            </a:extLst>
          </p:cNvPr>
          <p:cNvSpPr txBox="1">
            <a:spLocks/>
          </p:cNvSpPr>
          <p:nvPr userDrawn="1"/>
        </p:nvSpPr>
        <p:spPr>
          <a:xfrm>
            <a:off x="13886500" y="21415649"/>
            <a:ext cx="16456819" cy="2154414"/>
          </a:xfrm>
          <a:prstGeom prst="rect">
            <a:avLst/>
          </a:prstGeom>
        </p:spPr>
        <p:txBody>
          <a:bodyPr wrap="square" lIns="228589" tIns="228589" rIns="228589" bIns="228589">
            <a:spAutoFit/>
          </a:bodyPr>
          <a:lstStyle>
            <a:lvl1pPr marL="0" indent="0" algn="l" defTabSz="4388806" rtl="0" eaLnBrk="1" latinLnBrk="0" hangingPunct="1">
              <a:spcBef>
                <a:spcPct val="20000"/>
              </a:spcBef>
              <a:buFont typeface="Arial" pitchFamily="34" charset="0"/>
              <a:buNone/>
              <a:defRPr sz="5500" kern="1200">
                <a:solidFill>
                  <a:schemeClr val="accent5">
                    <a:lumMod val="50000"/>
                  </a:schemeClr>
                </a:solidFill>
                <a:latin typeface="Times" pitchFamily="2" charset="0"/>
                <a:ea typeface="+mn-ea"/>
                <a:cs typeface="Arial" panose="020B0604020202020204" pitchFamily="34" charset="0"/>
              </a:defRPr>
            </a:lvl1pPr>
            <a:lvl2pPr marL="1485793" indent="-571459"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2pPr>
            <a:lvl3pPr marL="2057253" indent="-571459"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3pPr>
            <a:lvl4pPr marL="2685858" indent="-628606"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4pPr>
            <a:lvl5pPr marL="3143026" indent="-457167"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5pPr>
            <a:lvl6pPr marL="12069219"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620"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024"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427"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a:t>Of the 73 patients with follow up imaging, 31 (42.47%) were confirmed to be AML. </a:t>
            </a:r>
            <a:endParaRPr lang="en-US" dirty="0"/>
          </a:p>
        </p:txBody>
      </p:sp>
      <p:sp>
        <p:nvSpPr>
          <p:cNvPr id="9" name="Text Placeholder 5">
            <a:extLst>
              <a:ext uri="{FF2B5EF4-FFF2-40B4-BE49-F238E27FC236}">
                <a16:creationId xmlns:a16="http://schemas.microsoft.com/office/drawing/2014/main" id="{BD385162-7574-4347-BAE1-0BCD317E2F92}"/>
              </a:ext>
            </a:extLst>
          </p:cNvPr>
          <p:cNvSpPr txBox="1">
            <a:spLocks/>
          </p:cNvSpPr>
          <p:nvPr userDrawn="1"/>
        </p:nvSpPr>
        <p:spPr>
          <a:xfrm>
            <a:off x="16916399" y="5672429"/>
            <a:ext cx="10058400" cy="1184932"/>
          </a:xfrm>
          <a:prstGeom prst="rect">
            <a:avLst/>
          </a:prstGeom>
          <a:noFill/>
        </p:spPr>
        <p:txBody>
          <a:bodyPr lIns="91436" tIns="91436" rIns="91436" bIns="91436" anchor="ctr" anchorCtr="0">
            <a:spAutoFit/>
          </a:bodyPr>
          <a:lstStyle>
            <a:lvl1pPr marL="0" indent="0" algn="ctr" defTabSz="4388806" rtl="0" eaLnBrk="1" latinLnBrk="0" hangingPunct="1">
              <a:spcBef>
                <a:spcPct val="20000"/>
              </a:spcBef>
              <a:buFont typeface="Arial" pitchFamily="34" charset="0"/>
              <a:buNone/>
              <a:defRPr sz="6500" b="1" u="sng" kern="1200" baseline="0">
                <a:solidFill>
                  <a:schemeClr val="accent5">
                    <a:lumMod val="50000"/>
                  </a:schemeClr>
                </a:solidFill>
                <a:latin typeface="Times" pitchFamily="2" charset="0"/>
                <a:ea typeface="+mn-ea"/>
                <a:cs typeface="Arial" panose="020B0604020202020204" pitchFamily="34" charset="0"/>
              </a:defRPr>
            </a:lvl1pPr>
            <a:lvl2pPr marL="3565905" indent="-1371501" algn="l" defTabSz="4388806" rtl="0" eaLnBrk="1" latinLnBrk="0" hangingPunct="1">
              <a:spcBef>
                <a:spcPct val="20000"/>
              </a:spcBef>
              <a:buFont typeface="Arial" pitchFamily="34" charset="0"/>
              <a:buChar char="–"/>
              <a:defRPr sz="13499" kern="1200">
                <a:solidFill>
                  <a:schemeClr val="tx1"/>
                </a:solidFill>
                <a:latin typeface="+mn-lt"/>
                <a:ea typeface="+mn-ea"/>
                <a:cs typeface="+mn-cs"/>
              </a:defRPr>
            </a:lvl2pPr>
            <a:lvl3pPr marL="5486008" indent="-1097203" algn="l" defTabSz="4388806"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412"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4815"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219"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620"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024"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427"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a:t>RESULTS</a:t>
            </a:r>
            <a:endParaRPr lang="en-US" dirty="0"/>
          </a:p>
        </p:txBody>
      </p:sp>
      <p:sp>
        <p:nvSpPr>
          <p:cNvPr id="11" name="Text Placeholder 5">
            <a:extLst>
              <a:ext uri="{FF2B5EF4-FFF2-40B4-BE49-F238E27FC236}">
                <a16:creationId xmlns:a16="http://schemas.microsoft.com/office/drawing/2014/main" id="{40F5E79A-98B6-FC48-B8EE-E0CE03DD10F9}"/>
              </a:ext>
            </a:extLst>
          </p:cNvPr>
          <p:cNvSpPr txBox="1">
            <a:spLocks/>
          </p:cNvSpPr>
          <p:nvPr userDrawn="1"/>
        </p:nvSpPr>
        <p:spPr>
          <a:xfrm>
            <a:off x="32087545" y="5614093"/>
            <a:ext cx="10047018" cy="1184932"/>
          </a:xfrm>
          <a:prstGeom prst="rect">
            <a:avLst/>
          </a:prstGeom>
          <a:noFill/>
        </p:spPr>
        <p:txBody>
          <a:bodyPr wrap="square" lIns="91436" tIns="91436" rIns="91436" bIns="91436" anchor="ctr" anchorCtr="0">
            <a:spAutoFit/>
          </a:bodyPr>
          <a:lstStyle>
            <a:lvl1pPr marL="0" indent="0" algn="ctr" defTabSz="4388806" rtl="0" eaLnBrk="1" latinLnBrk="0" hangingPunct="1">
              <a:spcBef>
                <a:spcPct val="20000"/>
              </a:spcBef>
              <a:buFont typeface="Arial" pitchFamily="34" charset="0"/>
              <a:buNone/>
              <a:defRPr sz="6500" b="1" u="sng" kern="1200" baseline="0">
                <a:solidFill>
                  <a:schemeClr val="accent5">
                    <a:lumMod val="50000"/>
                  </a:schemeClr>
                </a:solidFill>
                <a:latin typeface="Times" pitchFamily="2" charset="0"/>
                <a:ea typeface="+mn-ea"/>
                <a:cs typeface="Arial" panose="020B0604020202020204" pitchFamily="34" charset="0"/>
              </a:defRPr>
            </a:lvl1pPr>
            <a:lvl2pPr marL="3565905" indent="-1371501" algn="l" defTabSz="4388806" rtl="0" eaLnBrk="1" latinLnBrk="0" hangingPunct="1">
              <a:spcBef>
                <a:spcPct val="20000"/>
              </a:spcBef>
              <a:buFont typeface="Arial" pitchFamily="34" charset="0"/>
              <a:buChar char="–"/>
              <a:defRPr sz="13499" kern="1200">
                <a:solidFill>
                  <a:schemeClr val="tx1"/>
                </a:solidFill>
                <a:latin typeface="+mn-lt"/>
                <a:ea typeface="+mn-ea"/>
                <a:cs typeface="+mn-cs"/>
              </a:defRPr>
            </a:lvl2pPr>
            <a:lvl3pPr marL="5486008" indent="-1097203" algn="l" defTabSz="4388806"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412"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4815"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219"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620"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024"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427"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a:t>CONCLUSIONS</a:t>
            </a:r>
            <a:endParaRPr lang="en-US" dirty="0"/>
          </a:p>
        </p:txBody>
      </p:sp>
      <p:sp>
        <p:nvSpPr>
          <p:cNvPr id="12" name="Text Placeholder 3">
            <a:extLst>
              <a:ext uri="{FF2B5EF4-FFF2-40B4-BE49-F238E27FC236}">
                <a16:creationId xmlns:a16="http://schemas.microsoft.com/office/drawing/2014/main" id="{5A64685F-88D7-024B-A6CC-86735DE864E8}"/>
              </a:ext>
            </a:extLst>
          </p:cNvPr>
          <p:cNvSpPr txBox="1">
            <a:spLocks/>
          </p:cNvSpPr>
          <p:nvPr userDrawn="1"/>
        </p:nvSpPr>
        <p:spPr>
          <a:xfrm>
            <a:off x="30784800" y="6940053"/>
            <a:ext cx="12652509" cy="10618269"/>
          </a:xfrm>
          <a:prstGeom prst="rect">
            <a:avLst/>
          </a:prstGeom>
        </p:spPr>
        <p:txBody>
          <a:bodyPr wrap="square" lIns="228589" tIns="228589" rIns="228589" bIns="228589">
            <a:spAutoFit/>
          </a:bodyPr>
          <a:lstStyle>
            <a:lvl1pPr marL="0" indent="0" algn="l" defTabSz="4388806" rtl="0" eaLnBrk="1" latinLnBrk="0" hangingPunct="1">
              <a:spcBef>
                <a:spcPct val="20000"/>
              </a:spcBef>
              <a:buFont typeface="Arial" pitchFamily="34" charset="0"/>
              <a:buNone/>
              <a:defRPr sz="5500" kern="1200">
                <a:solidFill>
                  <a:schemeClr val="accent5">
                    <a:lumMod val="50000"/>
                  </a:schemeClr>
                </a:solidFill>
                <a:latin typeface="Times" pitchFamily="2" charset="0"/>
                <a:ea typeface="+mn-ea"/>
                <a:cs typeface="Arial" panose="020B0604020202020204" pitchFamily="34" charset="0"/>
              </a:defRPr>
            </a:lvl1pPr>
            <a:lvl2pPr marL="1485793" indent="-571459"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2pPr>
            <a:lvl3pPr marL="2057253" indent="-571459"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3pPr>
            <a:lvl4pPr marL="2685858" indent="-628606"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4pPr>
            <a:lvl5pPr marL="3143026" indent="-457167"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5pPr>
            <a:lvl6pPr marL="12069219"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620"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024"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427"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a:t>Future studies will further delineate ultrasound differences between AML and RCC to prevent future AML patients from undergoing multiphase contrast-enhanced computed tomography (CT) and percutaneous biopsy while preventing a high miss rate of RCC. Extending the database and follow-up duration will yield more echogenic ultrasounds that proceeded to final pathology resulted to investigate texture variation and echogenicity of fat poor AMLs and size as diagnostic factor.</a:t>
            </a:r>
            <a:endParaRPr lang="en-US" dirty="0"/>
          </a:p>
        </p:txBody>
      </p:sp>
      <p:sp>
        <p:nvSpPr>
          <p:cNvPr id="13" name="Text Placeholder 5">
            <a:extLst>
              <a:ext uri="{FF2B5EF4-FFF2-40B4-BE49-F238E27FC236}">
                <a16:creationId xmlns:a16="http://schemas.microsoft.com/office/drawing/2014/main" id="{E417E81F-7902-A446-9894-9DA5D382F8B9}"/>
              </a:ext>
            </a:extLst>
          </p:cNvPr>
          <p:cNvSpPr txBox="1">
            <a:spLocks/>
          </p:cNvSpPr>
          <p:nvPr userDrawn="1"/>
        </p:nvSpPr>
        <p:spPr>
          <a:xfrm>
            <a:off x="32015443" y="17699350"/>
            <a:ext cx="10047018" cy="1107988"/>
          </a:xfrm>
          <a:prstGeom prst="rect">
            <a:avLst/>
          </a:prstGeom>
          <a:noFill/>
        </p:spPr>
        <p:txBody>
          <a:bodyPr wrap="square" lIns="91436" tIns="91436" rIns="91436" bIns="91436" anchor="ctr" anchorCtr="0">
            <a:spAutoFit/>
          </a:bodyPr>
          <a:lstStyle>
            <a:lvl1pPr marL="0" indent="0" algn="ctr" defTabSz="4388806" rtl="0" eaLnBrk="1" latinLnBrk="0" hangingPunct="1">
              <a:spcBef>
                <a:spcPct val="20000"/>
              </a:spcBef>
              <a:buFont typeface="Arial" pitchFamily="34" charset="0"/>
              <a:buNone/>
              <a:defRPr sz="6000" b="1" u="sng" kern="1200" baseline="0">
                <a:solidFill>
                  <a:schemeClr val="accent5">
                    <a:lumMod val="50000"/>
                  </a:schemeClr>
                </a:solidFill>
                <a:latin typeface="Times" pitchFamily="2" charset="0"/>
                <a:ea typeface="+mn-ea"/>
                <a:cs typeface="Arial" panose="020B0604020202020204" pitchFamily="34" charset="0"/>
              </a:defRPr>
            </a:lvl1pPr>
            <a:lvl2pPr marL="3565905" indent="-1371501" algn="l" defTabSz="4388806" rtl="0" eaLnBrk="1" latinLnBrk="0" hangingPunct="1">
              <a:spcBef>
                <a:spcPct val="20000"/>
              </a:spcBef>
              <a:buFont typeface="Arial" pitchFamily="34" charset="0"/>
              <a:buChar char="–"/>
              <a:defRPr sz="13499" kern="1200">
                <a:solidFill>
                  <a:schemeClr val="tx1"/>
                </a:solidFill>
                <a:latin typeface="+mn-lt"/>
                <a:ea typeface="+mn-ea"/>
                <a:cs typeface="+mn-cs"/>
              </a:defRPr>
            </a:lvl2pPr>
            <a:lvl3pPr marL="5486008" indent="-1097203" algn="l" defTabSz="4388806"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412"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4815"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219"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620"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024"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427"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a:t>REFERENCES</a:t>
            </a:r>
            <a:endParaRPr lang="en-US" dirty="0"/>
          </a:p>
        </p:txBody>
      </p:sp>
      <p:sp>
        <p:nvSpPr>
          <p:cNvPr id="14" name="Text Placeholder 3">
            <a:extLst>
              <a:ext uri="{FF2B5EF4-FFF2-40B4-BE49-F238E27FC236}">
                <a16:creationId xmlns:a16="http://schemas.microsoft.com/office/drawing/2014/main" id="{FF3870E4-F5C5-8248-B8AC-6F8E63C4C7E8}"/>
              </a:ext>
            </a:extLst>
          </p:cNvPr>
          <p:cNvSpPr txBox="1">
            <a:spLocks/>
          </p:cNvSpPr>
          <p:nvPr userDrawn="1"/>
        </p:nvSpPr>
        <p:spPr>
          <a:xfrm>
            <a:off x="30784800" y="18923242"/>
            <a:ext cx="12652509" cy="6838773"/>
          </a:xfrm>
          <a:prstGeom prst="rect">
            <a:avLst/>
          </a:prstGeom>
        </p:spPr>
        <p:txBody>
          <a:bodyPr wrap="square" lIns="228589" tIns="228589" rIns="228589" bIns="228589">
            <a:spAutoFit/>
          </a:bodyPr>
          <a:lstStyle>
            <a:lvl1pPr marL="0" marR="0" indent="0" algn="l" defTabSz="4388806" rtl="0" eaLnBrk="1" fontAlgn="auto" latinLnBrk="0" hangingPunct="1">
              <a:lnSpc>
                <a:spcPct val="100000"/>
              </a:lnSpc>
              <a:spcBef>
                <a:spcPct val="20000"/>
              </a:spcBef>
              <a:spcAft>
                <a:spcPts val="0"/>
              </a:spcAft>
              <a:buClrTx/>
              <a:buSzTx/>
              <a:buFont typeface="Arial" pitchFamily="34" charset="0"/>
              <a:buNone/>
              <a:tabLst/>
              <a:defRPr lang="en-US" sz="2800" kern="1200">
                <a:solidFill>
                  <a:schemeClr val="bg2"/>
                </a:solidFill>
                <a:effectLst/>
                <a:latin typeface="Times" pitchFamily="2" charset="0"/>
                <a:ea typeface="+mn-ea"/>
                <a:cs typeface="Arial" panose="020B0604020202020204" pitchFamily="34" charset="0"/>
              </a:defRPr>
            </a:lvl1pPr>
            <a:lvl2pPr marL="1485793" indent="-571459"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2pPr>
            <a:lvl3pPr marL="2057253" indent="-571459"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3pPr>
            <a:lvl4pPr marL="2685858" indent="-628606"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4pPr>
            <a:lvl5pPr marL="3143026" indent="-457167"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5pPr>
            <a:lvl6pPr marL="12069219"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620"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024"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427"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dirty="0">
                <a:solidFill>
                  <a:schemeClr val="tx1"/>
                </a:solidFill>
              </a:rPr>
              <a:t>1. de Silva, S., Copping, R., Malouf, D., Hutton, A., Maclean, F., &amp; Aslan, P. (2017). Frequency of Angiomyolipomas Among Echogenic </a:t>
            </a:r>
            <a:r>
              <a:rPr lang="en-US" dirty="0" err="1">
                <a:solidFill>
                  <a:schemeClr val="tx1"/>
                </a:solidFill>
              </a:rPr>
              <a:t>Nonshadowing</a:t>
            </a:r>
            <a:r>
              <a:rPr lang="en-US" dirty="0">
                <a:solidFill>
                  <a:schemeClr val="tx1"/>
                </a:solidFill>
              </a:rPr>
              <a:t> Renal Masses (&gt; 4 mm) Found at Ultrasound and the Utility of MRI for Diagnosis. American Journal of Roentgenology, 209(5), 1074–1080. https://</a:t>
            </a:r>
            <a:r>
              <a:rPr lang="en-US" dirty="0" err="1">
                <a:solidFill>
                  <a:schemeClr val="tx1"/>
                </a:solidFill>
              </a:rPr>
              <a:t>doi.org</a:t>
            </a:r>
            <a:r>
              <a:rPr lang="en-US" dirty="0">
                <a:solidFill>
                  <a:schemeClr val="tx1"/>
                </a:solidFill>
              </a:rPr>
              <a:t>/10.2214/ajr.16.17753</a:t>
            </a:r>
          </a:p>
          <a:p>
            <a:r>
              <a:rPr lang="en-US" dirty="0">
                <a:solidFill>
                  <a:schemeClr val="tx1"/>
                </a:solidFill>
              </a:rPr>
              <a:t>2.Vos, N., &amp; Oyen, R. (2018). Renal Angiomyolipoma: The Good, the Bad, and the Ugly. Journal of the Belgian Society of Radiology, 102(1), 41. DOI: http://</a:t>
            </a:r>
            <a:r>
              <a:rPr lang="en-US" dirty="0" err="1">
                <a:solidFill>
                  <a:schemeClr val="tx1"/>
                </a:solidFill>
              </a:rPr>
              <a:t>doi.org</a:t>
            </a:r>
            <a:r>
              <a:rPr lang="en-US" dirty="0">
                <a:solidFill>
                  <a:schemeClr val="tx1"/>
                </a:solidFill>
              </a:rPr>
              <a:t>/10.5334/jbsr.1536</a:t>
            </a:r>
          </a:p>
          <a:p>
            <a:pPr>
              <a:defRPr/>
            </a:pPr>
            <a:r>
              <a:rPr lang="en-US" dirty="0">
                <a:solidFill>
                  <a:schemeClr val="tx1"/>
                </a:solidFill>
              </a:rPr>
              <a:t>3. </a:t>
            </a:r>
            <a:r>
              <a:rPr lang="en-US" dirty="0" err="1">
                <a:solidFill>
                  <a:schemeClr val="tx1"/>
                </a:solidFill>
              </a:rPr>
              <a:t>Itani</a:t>
            </a:r>
            <a:r>
              <a:rPr lang="en-US" dirty="0">
                <a:solidFill>
                  <a:schemeClr val="tx1"/>
                </a:solidFill>
              </a:rPr>
              <a:t> M1, Pandya A1, </a:t>
            </a:r>
            <a:r>
              <a:rPr lang="en-US" dirty="0" err="1">
                <a:solidFill>
                  <a:schemeClr val="tx1"/>
                </a:solidFill>
              </a:rPr>
              <a:t>Bude</a:t>
            </a:r>
            <a:r>
              <a:rPr lang="en-US" dirty="0">
                <a:solidFill>
                  <a:schemeClr val="tx1"/>
                </a:solidFill>
              </a:rPr>
              <a:t> RO1. </a:t>
            </a:r>
            <a:r>
              <a:rPr lang="en-US" dirty="0" err="1">
                <a:solidFill>
                  <a:schemeClr val="tx1"/>
                </a:solidFill>
              </a:rPr>
              <a:t>Sonographically</a:t>
            </a:r>
            <a:r>
              <a:rPr lang="en-US" dirty="0">
                <a:solidFill>
                  <a:schemeClr val="tx1"/>
                </a:solidFill>
              </a:rPr>
              <a:t> Identified Echogenic Renal Masses Up to 1 cm in Size Are So Rarely Malignant They Can Be Safely Ignored. J Ultrasound Med. 2016 Feb;35(2):323-8.</a:t>
            </a:r>
          </a:p>
          <a:p>
            <a:pPr>
              <a:defRPr/>
            </a:pPr>
            <a:r>
              <a:rPr lang="en-US" dirty="0">
                <a:solidFill>
                  <a:schemeClr val="tx1"/>
                </a:solidFill>
              </a:rPr>
              <a:t>4. https://</a:t>
            </a:r>
            <a:r>
              <a:rPr lang="en-US" dirty="0" err="1">
                <a:solidFill>
                  <a:schemeClr val="tx1"/>
                </a:solidFill>
              </a:rPr>
              <a:t>bmcmedimaging.biomedcentral.com</a:t>
            </a:r>
            <a:r>
              <a:rPr lang="en-US" dirty="0">
                <a:solidFill>
                  <a:schemeClr val="tx1"/>
                </a:solidFill>
              </a:rPr>
              <a:t>/articles/10.1186/s12880-020-00436-9/figures/3</a:t>
            </a:r>
          </a:p>
          <a:p>
            <a:pPr>
              <a:defRPr/>
            </a:pPr>
            <a:r>
              <a:rPr lang="en-US" dirty="0">
                <a:solidFill>
                  <a:schemeClr val="tx1"/>
                </a:solidFill>
              </a:rPr>
              <a:t>5. https://</a:t>
            </a:r>
            <a:r>
              <a:rPr lang="en-US" dirty="0" err="1">
                <a:solidFill>
                  <a:schemeClr val="tx1"/>
                </a:solidFill>
              </a:rPr>
              <a:t>www.ultrasoundcases.info</a:t>
            </a:r>
            <a:r>
              <a:rPr lang="en-US" dirty="0">
                <a:solidFill>
                  <a:schemeClr val="tx1"/>
                </a:solidFill>
              </a:rPr>
              <a:t>/cases/urinary-tract-and-male-reproductive-system/kidney-and-ureter/benign-renal-tumors/</a:t>
            </a:r>
          </a:p>
        </p:txBody>
      </p:sp>
      <p:sp>
        <p:nvSpPr>
          <p:cNvPr id="15" name="Text Placeholder 5">
            <a:extLst>
              <a:ext uri="{FF2B5EF4-FFF2-40B4-BE49-F238E27FC236}">
                <a16:creationId xmlns:a16="http://schemas.microsoft.com/office/drawing/2014/main" id="{F9EC6689-6C2B-D94D-BFC7-1973485F93FB}"/>
              </a:ext>
            </a:extLst>
          </p:cNvPr>
          <p:cNvSpPr txBox="1">
            <a:spLocks/>
          </p:cNvSpPr>
          <p:nvPr userDrawn="1"/>
        </p:nvSpPr>
        <p:spPr>
          <a:xfrm>
            <a:off x="31986400" y="25463837"/>
            <a:ext cx="10105103" cy="800211"/>
          </a:xfrm>
          <a:prstGeom prst="rect">
            <a:avLst/>
          </a:prstGeom>
          <a:noFill/>
        </p:spPr>
        <p:txBody>
          <a:bodyPr wrap="square" lIns="91436" tIns="91436" rIns="91436" bIns="91436" anchor="ctr" anchorCtr="0">
            <a:spAutoFit/>
          </a:bodyPr>
          <a:lstStyle>
            <a:lvl1pPr marL="0" indent="0" algn="ctr" defTabSz="4388806" rtl="0" eaLnBrk="1" latinLnBrk="0" hangingPunct="1">
              <a:spcBef>
                <a:spcPct val="20000"/>
              </a:spcBef>
              <a:buFont typeface="Arial" pitchFamily="34" charset="0"/>
              <a:buNone/>
              <a:defRPr sz="4000" b="1" u="sng" kern="1200" baseline="0">
                <a:solidFill>
                  <a:schemeClr val="accent5">
                    <a:lumMod val="50000"/>
                  </a:schemeClr>
                </a:solidFill>
                <a:latin typeface="Times" pitchFamily="2" charset="0"/>
                <a:ea typeface="+mn-ea"/>
                <a:cs typeface="Arial" panose="020B0604020202020204" pitchFamily="34" charset="0"/>
              </a:defRPr>
            </a:lvl1pPr>
            <a:lvl2pPr marL="3565905" indent="-1371501" algn="l" defTabSz="4388806" rtl="0" eaLnBrk="1" latinLnBrk="0" hangingPunct="1">
              <a:spcBef>
                <a:spcPct val="20000"/>
              </a:spcBef>
              <a:buFont typeface="Arial" pitchFamily="34" charset="0"/>
              <a:buChar char="–"/>
              <a:defRPr sz="13499" kern="1200">
                <a:solidFill>
                  <a:schemeClr val="tx1"/>
                </a:solidFill>
                <a:latin typeface="+mn-lt"/>
                <a:ea typeface="+mn-ea"/>
                <a:cs typeface="+mn-cs"/>
              </a:defRPr>
            </a:lvl2pPr>
            <a:lvl3pPr marL="5486008" indent="-1097203" algn="l" defTabSz="4388806"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412"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4815"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219"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620"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024"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427"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a:t>ACKNOWLEDGEMENTS</a:t>
            </a:r>
            <a:endParaRPr lang="en-US" dirty="0"/>
          </a:p>
        </p:txBody>
      </p:sp>
      <p:sp>
        <p:nvSpPr>
          <p:cNvPr id="16" name="Text Placeholder 3">
            <a:extLst>
              <a:ext uri="{FF2B5EF4-FFF2-40B4-BE49-F238E27FC236}">
                <a16:creationId xmlns:a16="http://schemas.microsoft.com/office/drawing/2014/main" id="{E02D3EF2-4A01-0F4A-9CF3-1E8FE5304FB1}"/>
              </a:ext>
            </a:extLst>
          </p:cNvPr>
          <p:cNvSpPr txBox="1">
            <a:spLocks/>
          </p:cNvSpPr>
          <p:nvPr userDrawn="1"/>
        </p:nvSpPr>
        <p:spPr>
          <a:xfrm>
            <a:off x="30784800" y="26384004"/>
            <a:ext cx="12508304" cy="6001621"/>
          </a:xfrm>
          <a:prstGeom prst="rect">
            <a:avLst/>
          </a:prstGeom>
        </p:spPr>
        <p:txBody>
          <a:bodyPr wrap="square" lIns="228589" tIns="228589" rIns="228589" bIns="228589">
            <a:spAutoFit/>
          </a:bodyPr>
          <a:lstStyle>
            <a:lvl1pPr marL="0" indent="0" algn="l" defTabSz="4388806" rtl="0" eaLnBrk="1" latinLnBrk="0" hangingPunct="1">
              <a:spcBef>
                <a:spcPct val="20000"/>
              </a:spcBef>
              <a:buFont typeface="Arial" pitchFamily="34" charset="0"/>
              <a:buNone/>
              <a:defRPr sz="4000" kern="1200">
                <a:solidFill>
                  <a:schemeClr val="accent5">
                    <a:lumMod val="50000"/>
                  </a:schemeClr>
                </a:solidFill>
                <a:latin typeface="Times" pitchFamily="2" charset="0"/>
                <a:ea typeface="+mn-ea"/>
                <a:cs typeface="Arial" panose="020B0604020202020204" pitchFamily="34" charset="0"/>
              </a:defRPr>
            </a:lvl1pPr>
            <a:lvl2pPr marL="1485793" indent="-571459"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2pPr>
            <a:lvl3pPr marL="2057253" indent="-571459"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3pPr>
            <a:lvl4pPr marL="2685858" indent="-628606"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4pPr>
            <a:lvl5pPr marL="3143026" indent="-457167"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5pPr>
            <a:lvl6pPr marL="12069219"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620"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024"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427"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a:t>My heartfelt gratitude to the mentorship from the Department of Radiology, especially this study’s PI Dr. McGahan and faculty members Dr. Loehfelm and Dr. Bateni.  Sincere acknowledgements to diagnostic radiology residents Austin and Ana. This project was further supported by Dr. Schaefer, the Director of Curriculum and Educational Technology Morgan Luthi, Senior Clinical Research Coordinator Ofilio Vigil and the rest of the IRB team at UC Davis Health.</a:t>
            </a:r>
            <a:endParaRPr lang="en-US" dirty="0"/>
          </a:p>
        </p:txBody>
      </p:sp>
      <p:sp>
        <p:nvSpPr>
          <p:cNvPr id="17" name="Text Placeholder 3">
            <a:extLst>
              <a:ext uri="{FF2B5EF4-FFF2-40B4-BE49-F238E27FC236}">
                <a16:creationId xmlns:a16="http://schemas.microsoft.com/office/drawing/2014/main" id="{A31E860C-CDCC-2147-8BAC-553CAC3B8B4E}"/>
              </a:ext>
            </a:extLst>
          </p:cNvPr>
          <p:cNvSpPr txBox="1">
            <a:spLocks/>
          </p:cNvSpPr>
          <p:nvPr userDrawn="1"/>
        </p:nvSpPr>
        <p:spPr>
          <a:xfrm>
            <a:off x="453890" y="21015738"/>
            <a:ext cx="12646726" cy="5709233"/>
          </a:xfrm>
          <a:prstGeom prst="rect">
            <a:avLst/>
          </a:prstGeom>
        </p:spPr>
        <p:txBody>
          <a:bodyPr wrap="square" lIns="228589" tIns="228589" rIns="228589" bIns="228589">
            <a:spAutoFit/>
          </a:bodyPr>
          <a:lstStyle>
            <a:lvl1pPr marL="914400" indent="-914400" algn="l" defTabSz="4388806" rtl="0" eaLnBrk="1" latinLnBrk="0" hangingPunct="1">
              <a:spcBef>
                <a:spcPct val="20000"/>
              </a:spcBef>
              <a:buFont typeface="+mj-lt"/>
              <a:buAutoNum type="arabicPeriod"/>
              <a:defRPr sz="5500" kern="1200">
                <a:solidFill>
                  <a:schemeClr val="accent5">
                    <a:lumMod val="50000"/>
                  </a:schemeClr>
                </a:solidFill>
                <a:latin typeface="Times" pitchFamily="2" charset="0"/>
                <a:ea typeface="+mn-ea"/>
                <a:cs typeface="Arial" panose="020B0604020202020204" pitchFamily="34" charset="0"/>
              </a:defRPr>
            </a:lvl1pPr>
            <a:lvl2pPr marL="1485793" indent="-571459"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2pPr>
            <a:lvl3pPr marL="2057253" indent="-571459"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3pPr>
            <a:lvl4pPr marL="2685858" indent="-628606"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4pPr>
            <a:lvl5pPr marL="3143026" indent="-457167" algn="l" defTabSz="4388806" rtl="0" eaLnBrk="1" latinLnBrk="0" hangingPunct="1">
              <a:spcBef>
                <a:spcPct val="20000"/>
              </a:spcBef>
              <a:buFont typeface="Arial" pitchFamily="34" charset="0"/>
              <a:buChar char="»"/>
              <a:defRPr sz="2500" kern="1200">
                <a:solidFill>
                  <a:schemeClr val="tx1"/>
                </a:solidFill>
                <a:latin typeface="Trebuchet MS" pitchFamily="34" charset="0"/>
                <a:ea typeface="+mn-ea"/>
                <a:cs typeface="+mn-cs"/>
              </a:defRPr>
            </a:lvl5pPr>
            <a:lvl6pPr marL="12069219"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620"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024"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427"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a:t>Characterize feature differences on ultrasound between the two renal pathologies of AML and RCC</a:t>
            </a:r>
          </a:p>
          <a:p>
            <a:r>
              <a:rPr lang="en-US"/>
              <a:t>Determine if small echogenic renal masses up to 1cm can be safely ignored due to low rate of malignancy [3]</a:t>
            </a:r>
            <a:endParaRPr lang="en-US" dirty="0"/>
          </a:p>
        </p:txBody>
      </p:sp>
      <p:sp>
        <p:nvSpPr>
          <p:cNvPr id="18" name="Text Placeholder 76">
            <a:extLst>
              <a:ext uri="{FF2B5EF4-FFF2-40B4-BE49-F238E27FC236}">
                <a16:creationId xmlns:a16="http://schemas.microsoft.com/office/drawing/2014/main" id="{EEAEECCD-4749-E84F-9AF2-E559260EFFB5}"/>
              </a:ext>
            </a:extLst>
          </p:cNvPr>
          <p:cNvSpPr txBox="1">
            <a:spLocks/>
          </p:cNvSpPr>
          <p:nvPr userDrawn="1"/>
        </p:nvSpPr>
        <p:spPr>
          <a:xfrm>
            <a:off x="5932594" y="4192906"/>
            <a:ext cx="31998968" cy="1280160"/>
          </a:xfrm>
          <a:prstGeom prst="rect">
            <a:avLst/>
          </a:prstGeom>
        </p:spPr>
        <p:txBody>
          <a:bodyPr>
            <a:normAutofit/>
          </a:bodyPr>
          <a:lstStyle>
            <a:lvl1pPr marL="0" indent="0" algn="ctr" defTabSz="4388806" rtl="0" eaLnBrk="1" latinLnBrk="0" hangingPunct="1">
              <a:spcBef>
                <a:spcPct val="20000"/>
              </a:spcBef>
              <a:buFontTx/>
              <a:buNone/>
              <a:defRPr sz="6500" kern="1200">
                <a:solidFill>
                  <a:schemeClr val="accent5">
                    <a:lumMod val="50000"/>
                  </a:schemeClr>
                </a:solidFill>
                <a:latin typeface="Times" pitchFamily="2" charset="0"/>
                <a:ea typeface="+mn-ea"/>
                <a:cs typeface="Arial" panose="020B0604020202020204" pitchFamily="34" charset="0"/>
              </a:defRPr>
            </a:lvl1pPr>
            <a:lvl2pPr marL="3565905" indent="-1371501" algn="l" defTabSz="4388806" rtl="0" eaLnBrk="1" latinLnBrk="0" hangingPunct="1">
              <a:spcBef>
                <a:spcPct val="20000"/>
              </a:spcBef>
              <a:buFontTx/>
              <a:buNone/>
              <a:defRPr sz="7200" kern="1200">
                <a:solidFill>
                  <a:schemeClr val="tx1"/>
                </a:solidFill>
                <a:latin typeface="+mn-lt"/>
                <a:ea typeface="+mn-ea"/>
                <a:cs typeface="+mn-cs"/>
              </a:defRPr>
            </a:lvl2pPr>
            <a:lvl3pPr marL="5486008" indent="-1097203" algn="l" defTabSz="4388806" rtl="0" eaLnBrk="1" latinLnBrk="0" hangingPunct="1">
              <a:spcBef>
                <a:spcPct val="20000"/>
              </a:spcBef>
              <a:buFontTx/>
              <a:buNone/>
              <a:defRPr sz="7200" kern="1200">
                <a:solidFill>
                  <a:schemeClr val="tx1"/>
                </a:solidFill>
                <a:latin typeface="+mn-lt"/>
                <a:ea typeface="+mn-ea"/>
                <a:cs typeface="+mn-cs"/>
              </a:defRPr>
            </a:lvl3pPr>
            <a:lvl4pPr marL="7680412" indent="-1097203" algn="l" defTabSz="4388806" rtl="0" eaLnBrk="1" latinLnBrk="0" hangingPunct="1">
              <a:spcBef>
                <a:spcPct val="20000"/>
              </a:spcBef>
              <a:buFontTx/>
              <a:buNone/>
              <a:defRPr sz="7200" kern="1200">
                <a:solidFill>
                  <a:schemeClr val="tx1"/>
                </a:solidFill>
                <a:latin typeface="+mn-lt"/>
                <a:ea typeface="+mn-ea"/>
                <a:cs typeface="+mn-cs"/>
              </a:defRPr>
            </a:lvl4pPr>
            <a:lvl5pPr marL="9874815" indent="-1097203" algn="l" defTabSz="4388806" rtl="0" eaLnBrk="1" latinLnBrk="0" hangingPunct="1">
              <a:spcBef>
                <a:spcPct val="20000"/>
              </a:spcBef>
              <a:buFontTx/>
              <a:buNone/>
              <a:defRPr sz="7200" kern="1200">
                <a:solidFill>
                  <a:schemeClr val="tx1"/>
                </a:solidFill>
                <a:latin typeface="+mn-lt"/>
                <a:ea typeface="+mn-ea"/>
                <a:cs typeface="+mn-cs"/>
              </a:defRPr>
            </a:lvl5pPr>
            <a:lvl6pPr marL="12069219"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620"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024"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427"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a:t>Department of Radiology, University of California, Davis</a:t>
            </a:r>
            <a:endParaRPr lang="en-US" dirty="0"/>
          </a:p>
        </p:txBody>
      </p:sp>
      <p:sp>
        <p:nvSpPr>
          <p:cNvPr id="19" name="Text Placeholder 76">
            <a:extLst>
              <a:ext uri="{FF2B5EF4-FFF2-40B4-BE49-F238E27FC236}">
                <a16:creationId xmlns:a16="http://schemas.microsoft.com/office/drawing/2014/main" id="{F0149A40-1348-7A4C-A4EA-1473D9975376}"/>
              </a:ext>
            </a:extLst>
          </p:cNvPr>
          <p:cNvSpPr txBox="1">
            <a:spLocks/>
          </p:cNvSpPr>
          <p:nvPr userDrawn="1"/>
        </p:nvSpPr>
        <p:spPr>
          <a:xfrm>
            <a:off x="5946116" y="2886391"/>
            <a:ext cx="31998968" cy="1280160"/>
          </a:xfrm>
          <a:prstGeom prst="rect">
            <a:avLst/>
          </a:prstGeom>
        </p:spPr>
        <p:txBody>
          <a:bodyPr anchor="t" anchorCtr="1">
            <a:noAutofit/>
          </a:bodyPr>
          <a:lstStyle>
            <a:lvl1pPr marL="0" indent="0" algn="ctr" defTabSz="4388806" rtl="0" eaLnBrk="1" latinLnBrk="0" hangingPunct="1">
              <a:spcBef>
                <a:spcPct val="20000"/>
              </a:spcBef>
              <a:buFontTx/>
              <a:buNone/>
              <a:defRPr sz="7500" kern="1200">
                <a:solidFill>
                  <a:schemeClr val="accent5">
                    <a:lumMod val="50000"/>
                  </a:schemeClr>
                </a:solidFill>
                <a:latin typeface="Times" pitchFamily="2" charset="0"/>
                <a:ea typeface="+mn-ea"/>
                <a:cs typeface="Arial" panose="020B0604020202020204" pitchFamily="34" charset="0"/>
              </a:defRPr>
            </a:lvl1pPr>
            <a:lvl2pPr marL="3565905" indent="-1371501" algn="l" defTabSz="4388806" rtl="0" eaLnBrk="1" latinLnBrk="0" hangingPunct="1">
              <a:spcBef>
                <a:spcPct val="20000"/>
              </a:spcBef>
              <a:buFontTx/>
              <a:buNone/>
              <a:defRPr sz="7200" kern="1200">
                <a:solidFill>
                  <a:schemeClr val="tx1"/>
                </a:solidFill>
                <a:latin typeface="+mn-lt"/>
                <a:ea typeface="+mn-ea"/>
                <a:cs typeface="+mn-cs"/>
              </a:defRPr>
            </a:lvl2pPr>
            <a:lvl3pPr marL="5486008" indent="-1097203" algn="l" defTabSz="4388806" rtl="0" eaLnBrk="1" latinLnBrk="0" hangingPunct="1">
              <a:spcBef>
                <a:spcPct val="20000"/>
              </a:spcBef>
              <a:buFontTx/>
              <a:buNone/>
              <a:defRPr sz="7200" kern="1200">
                <a:solidFill>
                  <a:schemeClr val="tx1"/>
                </a:solidFill>
                <a:latin typeface="+mn-lt"/>
                <a:ea typeface="+mn-ea"/>
                <a:cs typeface="+mn-cs"/>
              </a:defRPr>
            </a:lvl3pPr>
            <a:lvl4pPr marL="7680412" indent="-1097203" algn="l" defTabSz="4388806" rtl="0" eaLnBrk="1" latinLnBrk="0" hangingPunct="1">
              <a:spcBef>
                <a:spcPct val="20000"/>
              </a:spcBef>
              <a:buFontTx/>
              <a:buNone/>
              <a:defRPr sz="7200" kern="1200">
                <a:solidFill>
                  <a:schemeClr val="tx1"/>
                </a:solidFill>
                <a:latin typeface="+mn-lt"/>
                <a:ea typeface="+mn-ea"/>
                <a:cs typeface="+mn-cs"/>
              </a:defRPr>
            </a:lvl4pPr>
            <a:lvl5pPr marL="9874815" indent="-1097203" algn="l" defTabSz="4388806" rtl="0" eaLnBrk="1" latinLnBrk="0" hangingPunct="1">
              <a:spcBef>
                <a:spcPct val="20000"/>
              </a:spcBef>
              <a:buFontTx/>
              <a:buNone/>
              <a:defRPr sz="7200" kern="1200">
                <a:solidFill>
                  <a:schemeClr val="tx1"/>
                </a:solidFill>
                <a:latin typeface="+mn-lt"/>
                <a:ea typeface="+mn-ea"/>
                <a:cs typeface="+mn-cs"/>
              </a:defRPr>
            </a:lvl5pPr>
            <a:lvl6pPr marL="12069219"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620"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024"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427"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a:t>Danielle Wang BA, Austin Kwong MD, Ana Mitchell MD, John McGahan MD</a:t>
            </a:r>
            <a:endParaRPr lang="en-US" dirty="0"/>
          </a:p>
        </p:txBody>
      </p:sp>
      <p:sp>
        <p:nvSpPr>
          <p:cNvPr id="20" name="Text Placeholder 76">
            <a:extLst>
              <a:ext uri="{FF2B5EF4-FFF2-40B4-BE49-F238E27FC236}">
                <a16:creationId xmlns:a16="http://schemas.microsoft.com/office/drawing/2014/main" id="{092E91C3-225D-4146-AEB0-D9CAFC00A0E8}"/>
              </a:ext>
            </a:extLst>
          </p:cNvPr>
          <p:cNvSpPr txBox="1">
            <a:spLocks/>
          </p:cNvSpPr>
          <p:nvPr userDrawn="1"/>
        </p:nvSpPr>
        <p:spPr>
          <a:xfrm>
            <a:off x="5932594" y="200821"/>
            <a:ext cx="31998968" cy="2525097"/>
          </a:xfrm>
          <a:prstGeom prst="rect">
            <a:avLst/>
          </a:prstGeom>
        </p:spPr>
        <p:txBody>
          <a:bodyPr anchor="t" anchorCtr="1">
            <a:noAutofit/>
          </a:bodyPr>
          <a:lstStyle>
            <a:lvl1pPr marL="0" indent="0" algn="ctr" defTabSz="4388806" rtl="0" eaLnBrk="1" latinLnBrk="0" hangingPunct="1">
              <a:spcBef>
                <a:spcPct val="20000"/>
              </a:spcBef>
              <a:buFontTx/>
              <a:buNone/>
              <a:defRPr lang="en-US" sz="9000" b="1" i="0" kern="1200" smtClean="0">
                <a:solidFill>
                  <a:schemeClr val="tx1"/>
                </a:solidFill>
                <a:effectLst/>
                <a:latin typeface="Times" pitchFamily="2" charset="0"/>
                <a:ea typeface="+mn-ea"/>
                <a:cs typeface="Arial" panose="020B0604020202020204" pitchFamily="34" charset="0"/>
              </a:defRPr>
            </a:lvl1pPr>
            <a:lvl2pPr marL="3565905" indent="-1371501" algn="l" defTabSz="4388806" rtl="0" eaLnBrk="1" latinLnBrk="0" hangingPunct="1">
              <a:spcBef>
                <a:spcPct val="20000"/>
              </a:spcBef>
              <a:buFontTx/>
              <a:buNone/>
              <a:defRPr sz="7200" kern="1200">
                <a:solidFill>
                  <a:schemeClr val="tx1"/>
                </a:solidFill>
                <a:latin typeface="+mn-lt"/>
                <a:ea typeface="+mn-ea"/>
                <a:cs typeface="+mn-cs"/>
              </a:defRPr>
            </a:lvl2pPr>
            <a:lvl3pPr marL="5486008" indent="-1097203" algn="l" defTabSz="4388806" rtl="0" eaLnBrk="1" latinLnBrk="0" hangingPunct="1">
              <a:spcBef>
                <a:spcPct val="20000"/>
              </a:spcBef>
              <a:buFontTx/>
              <a:buNone/>
              <a:defRPr sz="7200" kern="1200">
                <a:solidFill>
                  <a:schemeClr val="tx1"/>
                </a:solidFill>
                <a:latin typeface="+mn-lt"/>
                <a:ea typeface="+mn-ea"/>
                <a:cs typeface="+mn-cs"/>
              </a:defRPr>
            </a:lvl3pPr>
            <a:lvl4pPr marL="7680412" indent="-1097203" algn="l" defTabSz="4388806" rtl="0" eaLnBrk="1" latinLnBrk="0" hangingPunct="1">
              <a:spcBef>
                <a:spcPct val="20000"/>
              </a:spcBef>
              <a:buFontTx/>
              <a:buNone/>
              <a:defRPr sz="7200" kern="1200">
                <a:solidFill>
                  <a:schemeClr val="tx1"/>
                </a:solidFill>
                <a:latin typeface="+mn-lt"/>
                <a:ea typeface="+mn-ea"/>
                <a:cs typeface="+mn-cs"/>
              </a:defRPr>
            </a:lvl4pPr>
            <a:lvl5pPr marL="9874815" indent="-1097203" algn="l" defTabSz="4388806" rtl="0" eaLnBrk="1" latinLnBrk="0" hangingPunct="1">
              <a:spcBef>
                <a:spcPct val="20000"/>
              </a:spcBef>
              <a:buFontTx/>
              <a:buNone/>
              <a:defRPr sz="7200" kern="1200">
                <a:solidFill>
                  <a:schemeClr val="tx1"/>
                </a:solidFill>
                <a:latin typeface="+mn-lt"/>
                <a:ea typeface="+mn-ea"/>
                <a:cs typeface="+mn-cs"/>
              </a:defRPr>
            </a:lvl5pPr>
            <a:lvl6pPr marL="12069219"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620"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024"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427"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9pPr>
          </a:lstStyle>
          <a:p>
            <a:r>
              <a:rPr lang="en-US">
                <a:solidFill>
                  <a:srgbClr val="000000"/>
                </a:solidFill>
                <a:latin typeface="Calibri" panose="020F0502020204030204" pitchFamily="34" charset="0"/>
              </a:rPr>
              <a:t>Echogenic Renal Masses on Ultrasound: Distinguishing Between Renal Angiomyolipomas From Renal Cell Carcinomas</a:t>
            </a:r>
            <a:endParaRPr lang="en-US" dirty="0"/>
          </a:p>
        </p:txBody>
      </p:sp>
      <p:pic>
        <p:nvPicPr>
          <p:cNvPr id="21" name="Picture 2" descr="Image result for UC Davis Health">
            <a:extLst>
              <a:ext uri="{FF2B5EF4-FFF2-40B4-BE49-F238E27FC236}">
                <a16:creationId xmlns:a16="http://schemas.microsoft.com/office/drawing/2014/main" id="{B118B8B4-41EC-F14A-BC19-0B9EBCAFCEF9}"/>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1252579"/>
            <a:ext cx="5800899" cy="2525097"/>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6" descr="Image result for UC Davis SChool of Medicine">
            <a:extLst>
              <a:ext uri="{FF2B5EF4-FFF2-40B4-BE49-F238E27FC236}">
                <a16:creationId xmlns:a16="http://schemas.microsoft.com/office/drawing/2014/main" id="{7CAF1AB2-CA24-B44F-B288-129E33B847FE}"/>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7931562" y="1058141"/>
            <a:ext cx="5827943" cy="2913972"/>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descr="Timeline&#10;&#10;Description automatically generated">
            <a:extLst>
              <a:ext uri="{FF2B5EF4-FFF2-40B4-BE49-F238E27FC236}">
                <a16:creationId xmlns:a16="http://schemas.microsoft.com/office/drawing/2014/main" id="{920A7758-CF51-D74A-9D6C-161B9C37B1AC}"/>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2791738" y="6347324"/>
            <a:ext cx="18646345" cy="15780966"/>
          </a:xfrm>
          <a:prstGeom prst="rect">
            <a:avLst/>
          </a:prstGeom>
        </p:spPr>
      </p:pic>
      <p:sp>
        <p:nvSpPr>
          <p:cNvPr id="24" name="TextBox 23">
            <a:extLst>
              <a:ext uri="{FF2B5EF4-FFF2-40B4-BE49-F238E27FC236}">
                <a16:creationId xmlns:a16="http://schemas.microsoft.com/office/drawing/2014/main" id="{08F7466C-C559-CE4D-9178-E112F4944037}"/>
              </a:ext>
            </a:extLst>
          </p:cNvPr>
          <p:cNvSpPr txBox="1"/>
          <p:nvPr userDrawn="1"/>
        </p:nvSpPr>
        <p:spPr>
          <a:xfrm>
            <a:off x="15207923" y="23443644"/>
            <a:ext cx="13813972" cy="5478423"/>
          </a:xfrm>
          <a:prstGeom prst="rect">
            <a:avLst/>
          </a:prstGeom>
          <a:noFill/>
        </p:spPr>
        <p:txBody>
          <a:bodyPr wrap="square" rtlCol="0">
            <a:spAutoFit/>
          </a:bodyPr>
          <a:lstStyle/>
          <a:p>
            <a:pPr marL="342900" indent="-342900">
              <a:buFont typeface="Arial" panose="020B0604020202020204" pitchFamily="34" charset="0"/>
              <a:buChar char="•"/>
            </a:pPr>
            <a:r>
              <a:rPr lang="en-US" sz="5000" i="0" dirty="0">
                <a:solidFill>
                  <a:schemeClr val="tx1"/>
                </a:solidFill>
                <a:latin typeface="Times" pitchFamily="2" charset="0"/>
                <a:cs typeface="Arial" panose="020B0604020202020204" pitchFamily="34" charset="0"/>
              </a:rPr>
              <a:t>Well-defined and measurable margins</a:t>
            </a:r>
          </a:p>
          <a:p>
            <a:pPr marL="342900" indent="-342900">
              <a:buFont typeface="Arial" panose="020B0604020202020204" pitchFamily="34" charset="0"/>
              <a:buChar char="•"/>
            </a:pPr>
            <a:r>
              <a:rPr lang="en-US" sz="5000" i="0" dirty="0">
                <a:solidFill>
                  <a:schemeClr val="tx1"/>
                </a:solidFill>
                <a:latin typeface="Times" pitchFamily="2" charset="0"/>
                <a:cs typeface="Arial" panose="020B0604020202020204" pitchFamily="34" charset="0"/>
              </a:rPr>
              <a:t>Hyperechoic</a:t>
            </a:r>
          </a:p>
          <a:p>
            <a:pPr marL="342900" indent="-342900">
              <a:buFont typeface="Arial" panose="020B0604020202020204" pitchFamily="34" charset="0"/>
              <a:buChar char="•"/>
            </a:pPr>
            <a:r>
              <a:rPr lang="en-US" sz="5000" i="0" dirty="0">
                <a:solidFill>
                  <a:schemeClr val="tx1"/>
                </a:solidFill>
                <a:latin typeface="Times" pitchFamily="2" charset="0"/>
                <a:cs typeface="Arial" panose="020B0604020202020204" pitchFamily="34" charset="0"/>
              </a:rPr>
              <a:t>W/o abnormal internal vascularity/hypovascular</a:t>
            </a:r>
          </a:p>
          <a:p>
            <a:pPr marL="342900" indent="-342900">
              <a:buFont typeface="Arial" panose="020B0604020202020204" pitchFamily="34" charset="0"/>
              <a:buChar char="•"/>
            </a:pPr>
            <a:r>
              <a:rPr lang="en-US" sz="5000" i="0" dirty="0">
                <a:solidFill>
                  <a:schemeClr val="tx1"/>
                </a:solidFill>
                <a:latin typeface="Times" pitchFamily="2" charset="0"/>
                <a:cs typeface="Arial" panose="020B0604020202020204" pitchFamily="34" charset="0"/>
              </a:rPr>
              <a:t>May resemble renal scar with fat</a:t>
            </a:r>
          </a:p>
          <a:p>
            <a:pPr marL="342900" marR="0" lvl="0" indent="-342900" algn="l" defTabSz="43889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5000" i="0" dirty="0">
                <a:solidFill>
                  <a:schemeClr val="tx1"/>
                </a:solidFill>
                <a:latin typeface="Times" pitchFamily="2" charset="0"/>
                <a:cs typeface="Arial" panose="020B0604020202020204" pitchFamily="34" charset="0"/>
              </a:rPr>
              <a:t>May be exophytic</a:t>
            </a:r>
          </a:p>
          <a:p>
            <a:pPr marL="342900" marR="0" lvl="0" indent="-342900" algn="l" defTabSz="43889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5000" i="0" dirty="0">
                <a:solidFill>
                  <a:schemeClr val="tx1"/>
                </a:solidFill>
                <a:latin typeface="Times" pitchFamily="2" charset="0"/>
                <a:cs typeface="Arial" panose="020B0604020202020204" pitchFamily="34" charset="0"/>
              </a:rPr>
              <a:t>+/- acoustic shadowing, +/- homogeneity</a:t>
            </a:r>
          </a:p>
          <a:p>
            <a:pPr marL="342900" indent="-342900">
              <a:buFont typeface="Arial" panose="020B0604020202020204" pitchFamily="34" charset="0"/>
              <a:buChar char="•"/>
            </a:pPr>
            <a:endParaRPr lang="en-US" sz="5000" i="0" dirty="0">
              <a:solidFill>
                <a:schemeClr val="bg1"/>
              </a:solidFill>
              <a:latin typeface="Times" pitchFamily="2" charset="0"/>
              <a:cs typeface="Arial" panose="020B0604020202020204" pitchFamily="34" charset="0"/>
            </a:endParaRPr>
          </a:p>
        </p:txBody>
      </p:sp>
      <p:pic>
        <p:nvPicPr>
          <p:cNvPr id="25" name="Picture 2" descr="Image result for AML ultrasound echogenic">
            <a:extLst>
              <a:ext uri="{FF2B5EF4-FFF2-40B4-BE49-F238E27FC236}">
                <a16:creationId xmlns:a16="http://schemas.microsoft.com/office/drawing/2014/main" id="{6B14A8AC-5D24-3241-BB41-47D47DBF3A51}"/>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25662410" y="28560482"/>
            <a:ext cx="5122390" cy="3841792"/>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2F7DE93F-93BB-654A-8E69-1AC92AF82AA3}"/>
              </a:ext>
            </a:extLst>
          </p:cNvPr>
          <p:cNvSpPr txBox="1"/>
          <p:nvPr userDrawn="1"/>
        </p:nvSpPr>
        <p:spPr>
          <a:xfrm>
            <a:off x="25681225" y="31925220"/>
            <a:ext cx="896800" cy="477054"/>
          </a:xfrm>
          <a:prstGeom prst="rect">
            <a:avLst/>
          </a:prstGeom>
          <a:noFill/>
        </p:spPr>
        <p:txBody>
          <a:bodyPr wrap="square" rtlCol="0">
            <a:spAutoFit/>
          </a:bodyPr>
          <a:lstStyle/>
          <a:p>
            <a:r>
              <a:rPr lang="en-US" sz="2500" dirty="0">
                <a:latin typeface="Times" pitchFamily="2" charset="0"/>
                <a:cs typeface="Arial" panose="020B0604020202020204" pitchFamily="34" charset="0"/>
              </a:rPr>
              <a:t>5.</a:t>
            </a:r>
          </a:p>
        </p:txBody>
      </p:sp>
      <p:pic>
        <p:nvPicPr>
          <p:cNvPr id="27" name="Picture 26">
            <a:extLst>
              <a:ext uri="{FF2B5EF4-FFF2-40B4-BE49-F238E27FC236}">
                <a16:creationId xmlns:a16="http://schemas.microsoft.com/office/drawing/2014/main" id="{1863EC3D-5209-734F-871E-B3E9EF050493}"/>
              </a:ext>
            </a:extLst>
          </p:cNvPr>
          <p:cNvPicPr>
            <a:picLocks noChangeAspect="1"/>
          </p:cNvPicPr>
          <p:nvPr userDrawn="1"/>
        </p:nvPicPr>
        <p:blipFill>
          <a:blip r:embed="rId8"/>
          <a:stretch>
            <a:fillRect/>
          </a:stretch>
        </p:blipFill>
        <p:spPr>
          <a:xfrm>
            <a:off x="13159059" y="28571819"/>
            <a:ext cx="12503351" cy="3847185"/>
          </a:xfrm>
          <a:prstGeom prst="rect">
            <a:avLst/>
          </a:prstGeom>
        </p:spPr>
      </p:pic>
      <p:sp>
        <p:nvSpPr>
          <p:cNvPr id="28" name="TextBox 27">
            <a:extLst>
              <a:ext uri="{FF2B5EF4-FFF2-40B4-BE49-F238E27FC236}">
                <a16:creationId xmlns:a16="http://schemas.microsoft.com/office/drawing/2014/main" id="{8A3C268E-9368-0D44-9381-5D8CA98F064B}"/>
              </a:ext>
            </a:extLst>
          </p:cNvPr>
          <p:cNvSpPr txBox="1"/>
          <p:nvPr userDrawn="1"/>
        </p:nvSpPr>
        <p:spPr>
          <a:xfrm>
            <a:off x="13552714" y="31814057"/>
            <a:ext cx="1515073" cy="477054"/>
          </a:xfrm>
          <a:prstGeom prst="rect">
            <a:avLst/>
          </a:prstGeom>
          <a:noFill/>
        </p:spPr>
        <p:txBody>
          <a:bodyPr wrap="square" rtlCol="0">
            <a:spAutoFit/>
          </a:bodyPr>
          <a:lstStyle/>
          <a:p>
            <a:r>
              <a:rPr lang="en-US" sz="2500" dirty="0">
                <a:latin typeface="Times" pitchFamily="2" charset="0"/>
                <a:cs typeface="Arial" panose="020B0604020202020204" pitchFamily="34" charset="0"/>
              </a:rPr>
              <a:t>4</a:t>
            </a:r>
          </a:p>
        </p:txBody>
      </p:sp>
    </p:spTree>
    <p:extLst>
      <p:ext uri="{BB962C8B-B14F-4D97-AF65-F5344CB8AC3E}">
        <p14:creationId xmlns:p14="http://schemas.microsoft.com/office/powerpoint/2010/main" val="717728416"/>
      </p:ext>
    </p:extLst>
  </p:cSld>
  <p:clrMap bg1="lt1" tx1="dk1" bg2="lt2" tx2="dk2" accent1="accent1" accent2="accent2" accent3="accent3" accent4="accent4" accent5="accent5" accent6="accent6" hlink="hlink" folHlink="folHlink"/>
  <p:sldLayoutIdLst>
    <p:sldLayoutId id="2147483656" r:id="rId1"/>
    <p:sldLayoutId id="2147483655" r:id="rId2"/>
  </p:sldLayoutIdLst>
  <p:txStyles>
    <p:titleStyle>
      <a:lvl1pPr algn="ctr" defTabSz="4388806"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03" indent="-1645803" algn="l" defTabSz="4388806"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05" indent="-1371501" algn="l" defTabSz="4388806" rtl="0" eaLnBrk="1" latinLnBrk="0" hangingPunct="1">
        <a:spcBef>
          <a:spcPct val="20000"/>
        </a:spcBef>
        <a:buFont typeface="Arial" pitchFamily="34" charset="0"/>
        <a:buChar char="–"/>
        <a:defRPr sz="13499" kern="1200">
          <a:solidFill>
            <a:schemeClr val="tx1"/>
          </a:solidFill>
          <a:latin typeface="+mn-lt"/>
          <a:ea typeface="+mn-ea"/>
          <a:cs typeface="+mn-cs"/>
        </a:defRPr>
      </a:lvl2pPr>
      <a:lvl3pPr marL="5486008" indent="-1097203" algn="l" defTabSz="4388806"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412"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4815"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219"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620"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024"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427" indent="-1097203" algn="l" defTabSz="4388806"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806" rtl="0" eaLnBrk="1" latinLnBrk="0" hangingPunct="1">
        <a:defRPr sz="8600" kern="1200">
          <a:solidFill>
            <a:schemeClr val="tx1"/>
          </a:solidFill>
          <a:latin typeface="+mn-lt"/>
          <a:ea typeface="+mn-ea"/>
          <a:cs typeface="+mn-cs"/>
        </a:defRPr>
      </a:lvl1pPr>
      <a:lvl2pPr marL="2194404" algn="l" defTabSz="4388806" rtl="0" eaLnBrk="1" latinLnBrk="0" hangingPunct="1">
        <a:defRPr sz="8600" kern="1200">
          <a:solidFill>
            <a:schemeClr val="tx1"/>
          </a:solidFill>
          <a:latin typeface="+mn-lt"/>
          <a:ea typeface="+mn-ea"/>
          <a:cs typeface="+mn-cs"/>
        </a:defRPr>
      </a:lvl2pPr>
      <a:lvl3pPr marL="4388806" algn="l" defTabSz="4388806" rtl="0" eaLnBrk="1" latinLnBrk="0" hangingPunct="1">
        <a:defRPr sz="8600" kern="1200">
          <a:solidFill>
            <a:schemeClr val="tx1"/>
          </a:solidFill>
          <a:latin typeface="+mn-lt"/>
          <a:ea typeface="+mn-ea"/>
          <a:cs typeface="+mn-cs"/>
        </a:defRPr>
      </a:lvl3pPr>
      <a:lvl4pPr marL="6583210" algn="l" defTabSz="4388806" rtl="0" eaLnBrk="1" latinLnBrk="0" hangingPunct="1">
        <a:defRPr sz="8600" kern="1200">
          <a:solidFill>
            <a:schemeClr val="tx1"/>
          </a:solidFill>
          <a:latin typeface="+mn-lt"/>
          <a:ea typeface="+mn-ea"/>
          <a:cs typeface="+mn-cs"/>
        </a:defRPr>
      </a:lvl4pPr>
      <a:lvl5pPr marL="8777613" algn="l" defTabSz="4388806" rtl="0" eaLnBrk="1" latinLnBrk="0" hangingPunct="1">
        <a:defRPr sz="8600" kern="1200">
          <a:solidFill>
            <a:schemeClr val="tx1"/>
          </a:solidFill>
          <a:latin typeface="+mn-lt"/>
          <a:ea typeface="+mn-ea"/>
          <a:cs typeface="+mn-cs"/>
        </a:defRPr>
      </a:lvl5pPr>
      <a:lvl6pPr marL="10972017" algn="l" defTabSz="4388806" rtl="0" eaLnBrk="1" latinLnBrk="0" hangingPunct="1">
        <a:defRPr sz="8600" kern="1200">
          <a:solidFill>
            <a:schemeClr val="tx1"/>
          </a:solidFill>
          <a:latin typeface="+mn-lt"/>
          <a:ea typeface="+mn-ea"/>
          <a:cs typeface="+mn-cs"/>
        </a:defRPr>
      </a:lvl6pPr>
      <a:lvl7pPr marL="13166421" algn="l" defTabSz="4388806" rtl="0" eaLnBrk="1" latinLnBrk="0" hangingPunct="1">
        <a:defRPr sz="8600" kern="1200">
          <a:solidFill>
            <a:schemeClr val="tx1"/>
          </a:solidFill>
          <a:latin typeface="+mn-lt"/>
          <a:ea typeface="+mn-ea"/>
          <a:cs typeface="+mn-cs"/>
        </a:defRPr>
      </a:lvl7pPr>
      <a:lvl8pPr marL="15360823" algn="l" defTabSz="4388806" rtl="0" eaLnBrk="1" latinLnBrk="0" hangingPunct="1">
        <a:defRPr sz="8600" kern="1200">
          <a:solidFill>
            <a:schemeClr val="tx1"/>
          </a:solidFill>
          <a:latin typeface="+mn-lt"/>
          <a:ea typeface="+mn-ea"/>
          <a:cs typeface="+mn-cs"/>
        </a:defRPr>
      </a:lvl8pPr>
      <a:lvl9pPr marL="17555227" algn="l" defTabSz="4388806"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 Placeholder 86">
            <a:extLst>
              <a:ext uri="{FF2B5EF4-FFF2-40B4-BE49-F238E27FC236}">
                <a16:creationId xmlns:a16="http://schemas.microsoft.com/office/drawing/2014/main" id="{B51B601C-AA87-C448-96E5-5B6D1C8B4249}"/>
              </a:ext>
            </a:extLst>
          </p:cNvPr>
          <p:cNvSpPr>
            <a:spLocks noGrp="1"/>
          </p:cNvSpPr>
          <p:nvPr>
            <p:ph type="body" sz="quarter" idx="10"/>
          </p:nvPr>
        </p:nvSpPr>
        <p:spPr/>
        <p:txBody>
          <a:bodyPr/>
          <a:lstStyle/>
          <a:p>
            <a:endParaRPr lang="en-US"/>
          </a:p>
        </p:txBody>
      </p:sp>
      <p:sp>
        <p:nvSpPr>
          <p:cNvPr id="88" name="Text Placeholder 87">
            <a:extLst>
              <a:ext uri="{FF2B5EF4-FFF2-40B4-BE49-F238E27FC236}">
                <a16:creationId xmlns:a16="http://schemas.microsoft.com/office/drawing/2014/main" id="{ED6BA1F4-974B-AA4D-BF12-3F1211493C26}"/>
              </a:ext>
            </a:extLst>
          </p:cNvPr>
          <p:cNvSpPr>
            <a:spLocks noGrp="1"/>
          </p:cNvSpPr>
          <p:nvPr>
            <p:ph type="body" sz="quarter" idx="11"/>
          </p:nvPr>
        </p:nvSpPr>
        <p:spPr/>
        <p:txBody>
          <a:bodyPr/>
          <a:lstStyle/>
          <a:p>
            <a:endParaRPr lang="en-US"/>
          </a:p>
        </p:txBody>
      </p:sp>
      <p:sp>
        <p:nvSpPr>
          <p:cNvPr id="89" name="Text Placeholder 88">
            <a:extLst>
              <a:ext uri="{FF2B5EF4-FFF2-40B4-BE49-F238E27FC236}">
                <a16:creationId xmlns:a16="http://schemas.microsoft.com/office/drawing/2014/main" id="{52482D9A-DD3A-3E4D-B5A8-692345FB258E}"/>
              </a:ext>
            </a:extLst>
          </p:cNvPr>
          <p:cNvSpPr>
            <a:spLocks noGrp="1"/>
          </p:cNvSpPr>
          <p:nvPr>
            <p:ph type="body" sz="quarter" idx="20"/>
          </p:nvPr>
        </p:nvSpPr>
        <p:spPr/>
        <p:txBody>
          <a:bodyPr/>
          <a:lstStyle/>
          <a:p>
            <a:endParaRPr lang="en-US"/>
          </a:p>
        </p:txBody>
      </p:sp>
      <p:sp>
        <p:nvSpPr>
          <p:cNvPr id="90" name="Text Placeholder 89">
            <a:extLst>
              <a:ext uri="{FF2B5EF4-FFF2-40B4-BE49-F238E27FC236}">
                <a16:creationId xmlns:a16="http://schemas.microsoft.com/office/drawing/2014/main" id="{B20DAE73-7398-3541-9047-3EF06FA94C0B}"/>
              </a:ext>
            </a:extLst>
          </p:cNvPr>
          <p:cNvSpPr>
            <a:spLocks noGrp="1"/>
          </p:cNvSpPr>
          <p:nvPr>
            <p:ph type="body" sz="quarter" idx="21"/>
          </p:nvPr>
        </p:nvSpPr>
        <p:spPr/>
        <p:txBody>
          <a:bodyPr/>
          <a:lstStyle/>
          <a:p>
            <a:endParaRPr lang="en-US"/>
          </a:p>
        </p:txBody>
      </p:sp>
      <p:sp>
        <p:nvSpPr>
          <p:cNvPr id="91" name="Text Placeholder 90">
            <a:extLst>
              <a:ext uri="{FF2B5EF4-FFF2-40B4-BE49-F238E27FC236}">
                <a16:creationId xmlns:a16="http://schemas.microsoft.com/office/drawing/2014/main" id="{6A984DC8-C031-724D-9B33-B7D232AE5C5D}"/>
              </a:ext>
            </a:extLst>
          </p:cNvPr>
          <p:cNvSpPr>
            <a:spLocks noGrp="1"/>
          </p:cNvSpPr>
          <p:nvPr>
            <p:ph type="body" sz="quarter" idx="22"/>
          </p:nvPr>
        </p:nvSpPr>
        <p:spPr/>
        <p:txBody>
          <a:bodyPr/>
          <a:lstStyle/>
          <a:p>
            <a:endParaRPr lang="en-US"/>
          </a:p>
        </p:txBody>
      </p:sp>
      <p:sp>
        <p:nvSpPr>
          <p:cNvPr id="92" name="Text Placeholder 91">
            <a:extLst>
              <a:ext uri="{FF2B5EF4-FFF2-40B4-BE49-F238E27FC236}">
                <a16:creationId xmlns:a16="http://schemas.microsoft.com/office/drawing/2014/main" id="{2EA51318-ADEE-ED41-AE79-D80086567C7D}"/>
              </a:ext>
            </a:extLst>
          </p:cNvPr>
          <p:cNvSpPr>
            <a:spLocks noGrp="1"/>
          </p:cNvSpPr>
          <p:nvPr>
            <p:ph type="body" sz="quarter" idx="23"/>
          </p:nvPr>
        </p:nvSpPr>
        <p:spPr/>
        <p:txBody>
          <a:bodyPr/>
          <a:lstStyle/>
          <a:p>
            <a:endParaRPr lang="en-US"/>
          </a:p>
        </p:txBody>
      </p:sp>
      <p:sp>
        <p:nvSpPr>
          <p:cNvPr id="93" name="Text Placeholder 92">
            <a:extLst>
              <a:ext uri="{FF2B5EF4-FFF2-40B4-BE49-F238E27FC236}">
                <a16:creationId xmlns:a16="http://schemas.microsoft.com/office/drawing/2014/main" id="{38D8D04E-BA04-3645-8D54-47AEE765C8B0}"/>
              </a:ext>
            </a:extLst>
          </p:cNvPr>
          <p:cNvSpPr>
            <a:spLocks noGrp="1"/>
          </p:cNvSpPr>
          <p:nvPr>
            <p:ph type="body" sz="quarter" idx="24"/>
          </p:nvPr>
        </p:nvSpPr>
        <p:spPr/>
        <p:txBody>
          <a:bodyPr/>
          <a:lstStyle/>
          <a:p>
            <a:endParaRPr lang="en-US"/>
          </a:p>
        </p:txBody>
      </p:sp>
      <p:sp>
        <p:nvSpPr>
          <p:cNvPr id="94" name="Text Placeholder 93">
            <a:extLst>
              <a:ext uri="{FF2B5EF4-FFF2-40B4-BE49-F238E27FC236}">
                <a16:creationId xmlns:a16="http://schemas.microsoft.com/office/drawing/2014/main" id="{2F97B74B-534C-0842-BE55-AF8FB3442020}"/>
              </a:ext>
            </a:extLst>
          </p:cNvPr>
          <p:cNvSpPr>
            <a:spLocks noGrp="1"/>
          </p:cNvSpPr>
          <p:nvPr>
            <p:ph type="body" sz="quarter" idx="25"/>
          </p:nvPr>
        </p:nvSpPr>
        <p:spPr/>
        <p:txBody>
          <a:bodyPr/>
          <a:lstStyle/>
          <a:p>
            <a:endParaRPr lang="en-US"/>
          </a:p>
        </p:txBody>
      </p:sp>
      <p:sp>
        <p:nvSpPr>
          <p:cNvPr id="95" name="Text Placeholder 94">
            <a:extLst>
              <a:ext uri="{FF2B5EF4-FFF2-40B4-BE49-F238E27FC236}">
                <a16:creationId xmlns:a16="http://schemas.microsoft.com/office/drawing/2014/main" id="{C425D03E-96C1-804B-9990-78B2B8349537}"/>
              </a:ext>
            </a:extLst>
          </p:cNvPr>
          <p:cNvSpPr>
            <a:spLocks noGrp="1"/>
          </p:cNvSpPr>
          <p:nvPr>
            <p:ph type="body" sz="quarter" idx="26"/>
          </p:nvPr>
        </p:nvSpPr>
        <p:spPr/>
        <p:txBody>
          <a:bodyPr/>
          <a:lstStyle/>
          <a:p>
            <a:endParaRPr lang="en-US"/>
          </a:p>
        </p:txBody>
      </p:sp>
      <p:sp>
        <p:nvSpPr>
          <p:cNvPr id="96" name="Text Placeholder 95">
            <a:extLst>
              <a:ext uri="{FF2B5EF4-FFF2-40B4-BE49-F238E27FC236}">
                <a16:creationId xmlns:a16="http://schemas.microsoft.com/office/drawing/2014/main" id="{59AA662D-8D39-F746-9987-521130222D8C}"/>
              </a:ext>
            </a:extLst>
          </p:cNvPr>
          <p:cNvSpPr>
            <a:spLocks noGrp="1"/>
          </p:cNvSpPr>
          <p:nvPr>
            <p:ph type="body" sz="quarter" idx="27"/>
          </p:nvPr>
        </p:nvSpPr>
        <p:spPr/>
        <p:txBody>
          <a:bodyPr/>
          <a:lstStyle/>
          <a:p>
            <a:endParaRPr lang="en-US"/>
          </a:p>
        </p:txBody>
      </p:sp>
      <p:sp>
        <p:nvSpPr>
          <p:cNvPr id="97" name="Text Placeholder 96">
            <a:extLst>
              <a:ext uri="{FF2B5EF4-FFF2-40B4-BE49-F238E27FC236}">
                <a16:creationId xmlns:a16="http://schemas.microsoft.com/office/drawing/2014/main" id="{C9838796-29D9-8A4D-9392-4C51FAC609C9}"/>
              </a:ext>
            </a:extLst>
          </p:cNvPr>
          <p:cNvSpPr>
            <a:spLocks noGrp="1"/>
          </p:cNvSpPr>
          <p:nvPr>
            <p:ph type="body" sz="quarter" idx="28"/>
          </p:nvPr>
        </p:nvSpPr>
        <p:spPr/>
        <p:txBody>
          <a:bodyPr/>
          <a:lstStyle/>
          <a:p>
            <a:endParaRPr lang="en-US"/>
          </a:p>
        </p:txBody>
      </p:sp>
      <p:sp>
        <p:nvSpPr>
          <p:cNvPr id="98" name="Text Placeholder 97">
            <a:extLst>
              <a:ext uri="{FF2B5EF4-FFF2-40B4-BE49-F238E27FC236}">
                <a16:creationId xmlns:a16="http://schemas.microsoft.com/office/drawing/2014/main" id="{5FF1C2DE-3A2B-6E4D-A87A-F041F0046A3A}"/>
              </a:ext>
            </a:extLst>
          </p:cNvPr>
          <p:cNvSpPr>
            <a:spLocks noGrp="1"/>
          </p:cNvSpPr>
          <p:nvPr>
            <p:ph type="body" sz="quarter" idx="29"/>
          </p:nvPr>
        </p:nvSpPr>
        <p:spPr/>
        <p:txBody>
          <a:bodyPr/>
          <a:lstStyle/>
          <a:p>
            <a:endParaRPr lang="en-US"/>
          </a:p>
        </p:txBody>
      </p:sp>
      <p:sp>
        <p:nvSpPr>
          <p:cNvPr id="99" name="Text Placeholder 98">
            <a:extLst>
              <a:ext uri="{FF2B5EF4-FFF2-40B4-BE49-F238E27FC236}">
                <a16:creationId xmlns:a16="http://schemas.microsoft.com/office/drawing/2014/main" id="{D5A02CF7-A081-4343-8CE7-EA107BE5C7F0}"/>
              </a:ext>
            </a:extLst>
          </p:cNvPr>
          <p:cNvSpPr>
            <a:spLocks noGrp="1"/>
          </p:cNvSpPr>
          <p:nvPr>
            <p:ph type="body" sz="quarter" idx="30"/>
          </p:nvPr>
        </p:nvSpPr>
        <p:spPr/>
        <p:txBody>
          <a:bodyPr/>
          <a:lstStyle/>
          <a:p>
            <a:endParaRPr lang="en-US"/>
          </a:p>
        </p:txBody>
      </p:sp>
      <p:sp>
        <p:nvSpPr>
          <p:cNvPr id="100" name="Text Placeholder 99">
            <a:extLst>
              <a:ext uri="{FF2B5EF4-FFF2-40B4-BE49-F238E27FC236}">
                <a16:creationId xmlns:a16="http://schemas.microsoft.com/office/drawing/2014/main" id="{E1D63EAF-47F9-774B-9E42-7734CFFDC91E}"/>
              </a:ext>
            </a:extLst>
          </p:cNvPr>
          <p:cNvSpPr>
            <a:spLocks noGrp="1"/>
          </p:cNvSpPr>
          <p:nvPr>
            <p:ph type="body" sz="quarter" idx="96"/>
          </p:nvPr>
        </p:nvSpPr>
        <p:spPr/>
        <p:txBody>
          <a:bodyPr/>
          <a:lstStyle/>
          <a:p>
            <a:endParaRPr lang="en-US"/>
          </a:p>
        </p:txBody>
      </p:sp>
      <p:sp>
        <p:nvSpPr>
          <p:cNvPr id="101" name="Text Placeholder 100">
            <a:extLst>
              <a:ext uri="{FF2B5EF4-FFF2-40B4-BE49-F238E27FC236}">
                <a16:creationId xmlns:a16="http://schemas.microsoft.com/office/drawing/2014/main" id="{3F1E5495-EDC6-8943-BA21-C1F3009450C4}"/>
              </a:ext>
            </a:extLst>
          </p:cNvPr>
          <p:cNvSpPr>
            <a:spLocks noGrp="1"/>
          </p:cNvSpPr>
          <p:nvPr>
            <p:ph type="body" sz="quarter" idx="150"/>
          </p:nvPr>
        </p:nvSpPr>
        <p:spPr/>
        <p:txBody>
          <a:bodyPr/>
          <a:lstStyle/>
          <a:p>
            <a:endParaRPr lang="en-US"/>
          </a:p>
        </p:txBody>
      </p:sp>
      <p:sp>
        <p:nvSpPr>
          <p:cNvPr id="102" name="Text Placeholder 101">
            <a:extLst>
              <a:ext uri="{FF2B5EF4-FFF2-40B4-BE49-F238E27FC236}">
                <a16:creationId xmlns:a16="http://schemas.microsoft.com/office/drawing/2014/main" id="{54FAC610-AA8B-4244-8F06-6E0DE1A9D297}"/>
              </a:ext>
            </a:extLst>
          </p:cNvPr>
          <p:cNvSpPr>
            <a:spLocks noGrp="1"/>
          </p:cNvSpPr>
          <p:nvPr>
            <p:ph type="body" sz="quarter" idx="151"/>
          </p:nvPr>
        </p:nvSpPr>
        <p:spPr/>
        <p:txBody>
          <a:bodyPr>
            <a:normAutofit fontScale="92500" lnSpcReduction="10000"/>
          </a:bodyPr>
          <a:lstStyle/>
          <a:p>
            <a:endParaRPr lang="en-US"/>
          </a:p>
        </p:txBody>
      </p:sp>
      <p:sp>
        <p:nvSpPr>
          <p:cNvPr id="103" name="Text Placeholder 102">
            <a:extLst>
              <a:ext uri="{FF2B5EF4-FFF2-40B4-BE49-F238E27FC236}">
                <a16:creationId xmlns:a16="http://schemas.microsoft.com/office/drawing/2014/main" id="{95FDDD8F-0EE1-3F4F-AEB9-C6A6DBC65968}"/>
              </a:ext>
            </a:extLst>
          </p:cNvPr>
          <p:cNvSpPr>
            <a:spLocks noGrp="1"/>
          </p:cNvSpPr>
          <p:nvPr>
            <p:ph type="body" sz="quarter" idx="153"/>
          </p:nvPr>
        </p:nvSpPr>
        <p:spPr/>
        <p:txBody>
          <a:bodyPr>
            <a:normAutofit fontScale="92500" lnSpcReduction="10000"/>
          </a:bodyPr>
          <a:lstStyle/>
          <a:p>
            <a:endParaRPr lang="en-US"/>
          </a:p>
        </p:txBody>
      </p:sp>
    </p:spTree>
    <p:extLst>
      <p:ext uri="{BB962C8B-B14F-4D97-AF65-F5344CB8AC3E}">
        <p14:creationId xmlns:p14="http://schemas.microsoft.com/office/powerpoint/2010/main" val="783191702"/>
      </p:ext>
    </p:extLst>
  </p:cSld>
  <p:clrMapOvr>
    <a:masterClrMapping/>
  </p:clrMapOvr>
</p:sld>
</file>

<file path=ppt/theme/theme1.xml><?xml version="1.0" encoding="utf-8"?>
<a:theme xmlns:a="http://schemas.openxmlformats.org/drawingml/2006/main" name="Without guid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1198</TotalTime>
  <Words>0</Words>
  <Application>Microsoft Macintosh PowerPoint</Application>
  <PresentationFormat>Custom</PresentationFormat>
  <Paragraphs>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Times</vt:lpstr>
      <vt:lpstr>Times New Roman</vt:lpstr>
      <vt:lpstr>Trebuchet MS</vt:lpstr>
      <vt:lpstr>Without guides</vt:lpstr>
      <vt:lpstr>PowerPoint Presentation</vt:lpstr>
    </vt:vector>
  </TitlesOfParts>
  <Manager>A. Kotoulas</Manager>
  <Company>Canterbury Media Services, Inc.</Company>
  <LinksUpToDate>false</LinksUpToDate>
  <SharedDoc>false</SharedDoc>
  <HyperlinkBase>https://www.posterpresentations.com/free-poster-templates.html</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PowerPoint Presentation</dc:title>
  <dc:subject>Research poster presentation template</dc:subject>
  <dc:creator>PosterPresentations.com</dc:creator>
  <cp:keywords>36x48 Powerpoint poster template, scientific poster template, research poster template</cp:keywords>
  <dc:description>This template is the property of PosterPresentations.com. You are free to modify and print the template as needed, as long as the PosterPresentations.com watermark at the bottom left of the page is visible. Call us if you need help with this poster template. 1-866-649-3004 (c)PosterPresentations.com</dc:description>
  <cp:lastModifiedBy>Danielle Wang</cp:lastModifiedBy>
  <cp:revision>98</cp:revision>
  <cp:lastPrinted>2021-02-17T05:33:48Z</cp:lastPrinted>
  <dcterms:created xsi:type="dcterms:W3CDTF">2012-02-03T19:11:35Z</dcterms:created>
  <dcterms:modified xsi:type="dcterms:W3CDTF">2021-02-17T05:40:45Z</dcterms:modified>
  <cp:category>Research poster templates</cp:category>
</cp:coreProperties>
</file>